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2"/>
  </p:sldMasterIdLst>
  <p:notesMasterIdLst>
    <p:notesMasterId r:id="rId49"/>
  </p:notesMasterIdLst>
  <p:handoutMasterIdLst>
    <p:handoutMasterId r:id="rId50"/>
  </p:handoutMasterIdLst>
  <p:sldIdLst>
    <p:sldId id="518" r:id="rId3"/>
    <p:sldId id="473" r:id="rId4"/>
    <p:sldId id="757" r:id="rId5"/>
    <p:sldId id="484" r:id="rId6"/>
    <p:sldId id="485" r:id="rId7"/>
    <p:sldId id="486" r:id="rId8"/>
    <p:sldId id="487" r:id="rId9"/>
    <p:sldId id="488" r:id="rId10"/>
    <p:sldId id="489" r:id="rId11"/>
    <p:sldId id="490" r:id="rId12"/>
    <p:sldId id="491" r:id="rId13"/>
    <p:sldId id="492" r:id="rId14"/>
    <p:sldId id="479" r:id="rId15"/>
    <p:sldId id="480" r:id="rId16"/>
    <p:sldId id="481" r:id="rId17"/>
    <p:sldId id="482" r:id="rId18"/>
    <p:sldId id="483" r:id="rId19"/>
    <p:sldId id="493" r:id="rId20"/>
    <p:sldId id="494" r:id="rId21"/>
    <p:sldId id="495" r:id="rId22"/>
    <p:sldId id="496" r:id="rId23"/>
    <p:sldId id="758" r:id="rId24"/>
    <p:sldId id="760" r:id="rId25"/>
    <p:sldId id="499" r:id="rId26"/>
    <p:sldId id="500" r:id="rId27"/>
    <p:sldId id="501" r:id="rId28"/>
    <p:sldId id="502" r:id="rId29"/>
    <p:sldId id="504" r:id="rId30"/>
    <p:sldId id="505" r:id="rId31"/>
    <p:sldId id="506" r:id="rId32"/>
    <p:sldId id="507" r:id="rId33"/>
    <p:sldId id="508" r:id="rId34"/>
    <p:sldId id="509" r:id="rId35"/>
    <p:sldId id="511" r:id="rId36"/>
    <p:sldId id="512" r:id="rId37"/>
    <p:sldId id="513" r:id="rId38"/>
    <p:sldId id="514" r:id="rId39"/>
    <p:sldId id="515" r:id="rId40"/>
    <p:sldId id="516" r:id="rId41"/>
    <p:sldId id="517" r:id="rId42"/>
    <p:sldId id="349" r:id="rId43"/>
    <p:sldId id="528" r:id="rId44"/>
    <p:sldId id="761" r:id="rId45"/>
    <p:sldId id="762" r:id="rId46"/>
    <p:sldId id="405" r:id="rId47"/>
    <p:sldId id="400" r:id="rId4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09A2BE3-2D0E-4BDF-9E7B-B5B14B6C6981}">
          <p14:sldIdLst>
            <p14:sldId id="518"/>
            <p14:sldId id="473"/>
            <p14:sldId id="757"/>
          </p14:sldIdLst>
        </p14:section>
        <p14:section name="Delegates" id="{5DBF8FE6-E59E-439F-B4AB-186E276D2714}">
          <p14:sldIdLst>
            <p14:sldId id="484"/>
            <p14:sldId id="485"/>
            <p14:sldId id="486"/>
            <p14:sldId id="487"/>
            <p14:sldId id="488"/>
            <p14:sldId id="489"/>
            <p14:sldId id="490"/>
            <p14:sldId id="491"/>
            <p14:sldId id="492"/>
          </p14:sldIdLst>
        </p14:section>
        <p14:section name="Events Overview" id="{E02A9EC1-603F-4F91-9FD2-3145C28ADC2E}">
          <p14:sldIdLst>
            <p14:sldId id="479"/>
            <p14:sldId id="480"/>
            <p14:sldId id="481"/>
            <p14:sldId id="482"/>
            <p14:sldId id="483"/>
          </p14:sldIdLst>
        </p14:section>
        <p14:section name="Events" id="{6137F920-6E7F-4707-A5AE-33F0724EAA87}">
          <p14:sldIdLst>
            <p14:sldId id="493"/>
            <p14:sldId id="494"/>
            <p14:sldId id="495"/>
            <p14:sldId id="496"/>
            <p14:sldId id="758"/>
            <p14:sldId id="760"/>
            <p14:sldId id="499"/>
            <p14:sldId id="500"/>
            <p14:sldId id="501"/>
          </p14:sldIdLst>
        </p14:section>
        <p14:section name="Event Args" id="{F47550DF-157E-40DF-9CE8-A6E833A25072}">
          <p14:sldIdLst>
            <p14:sldId id="502"/>
            <p14:sldId id="504"/>
            <p14:sldId id="505"/>
            <p14:sldId id="506"/>
            <p14:sldId id="507"/>
            <p14:sldId id="508"/>
            <p14:sldId id="509"/>
          </p14:sldIdLst>
        </p14:section>
        <p14:section name="Observer" id="{8B2B63E1-B775-44BB-9A69-2416B5B4825B}">
          <p14:sldIdLst>
            <p14:sldId id="511"/>
            <p14:sldId id="512"/>
            <p14:sldId id="513"/>
            <p14:sldId id="514"/>
            <p14:sldId id="515"/>
            <p14:sldId id="516"/>
            <p14:sldId id="517"/>
          </p14:sldIdLst>
        </p14:section>
        <p14:section name="Conclusion" id="{10E03AB1-9AA8-4E86-9A64-D741901E50A2}">
          <p14:sldIdLst>
            <p14:sldId id="349"/>
            <p14:sldId id="528"/>
            <p14:sldId id="761"/>
            <p14:sldId id="762"/>
            <p14:sldId id="405"/>
            <p14:sldId id="40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ABFF"/>
    <a:srgbClr val="005828"/>
    <a:srgbClr val="00B050"/>
    <a:srgbClr val="003760"/>
    <a:srgbClr val="0070C0"/>
    <a:srgbClr val="C6C0AA"/>
    <a:srgbClr val="FFF0D9"/>
    <a:srgbClr val="FFA72A"/>
    <a:srgbClr val="F0F5FA"/>
    <a:srgbClr val="1A8AF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5" autoAdjust="0"/>
    <p:restoredTop sz="94140" autoAdjust="0"/>
  </p:normalViewPr>
  <p:slideViewPr>
    <p:cSldViewPr>
      <p:cViewPr varScale="1">
        <p:scale>
          <a:sx n="77" d="100"/>
          <a:sy n="77" d="100"/>
        </p:scale>
        <p:origin x="648" y="62"/>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soft5379" userId="47586c4a-a113-4729-a429-e4ae4b3a1941" providerId="ADAL" clId="{8DF057D4-522D-4C21-8A8A-68CEE3DA01BD}"/>
    <pc:docChg chg="addSld modSld sldOrd">
      <pc:chgData name="msoft5379" userId="47586c4a-a113-4729-a429-e4ae4b3a1941" providerId="ADAL" clId="{8DF057D4-522D-4C21-8A8A-68CEE3DA01BD}" dt="2018-02-12T16:21:10.157" v="6" actId="1076"/>
      <pc:docMkLst>
        <pc:docMk/>
      </pc:docMkLst>
      <pc:sldChg chg="modSp">
        <pc:chgData name="msoft5379" userId="47586c4a-a113-4729-a429-e4ae4b3a1941" providerId="ADAL" clId="{8DF057D4-522D-4C21-8A8A-68CEE3DA01BD}" dt="2018-02-12T16:21:10.157" v="6" actId="1076"/>
        <pc:sldMkLst>
          <pc:docMk/>
          <pc:sldMk cId="4014073037" sldId="472"/>
        </pc:sldMkLst>
        <pc:spChg chg="mod">
          <ac:chgData name="msoft5379" userId="47586c4a-a113-4729-a429-e4ae4b3a1941" providerId="ADAL" clId="{8DF057D4-522D-4C21-8A8A-68CEE3DA01BD}" dt="2018-02-12T16:21:08.189" v="5" actId="1076"/>
          <ac:spMkLst>
            <pc:docMk/>
            <pc:sldMk cId="4014073037" sldId="472"/>
            <ac:spMk id="5" creationId="{00000000-0000-0000-0000-000000000000}"/>
          </ac:spMkLst>
        </pc:spChg>
        <pc:spChg chg="mod">
          <ac:chgData name="msoft5379" userId="47586c4a-a113-4729-a429-e4ae4b3a1941" providerId="ADAL" clId="{8DF057D4-522D-4C21-8A8A-68CEE3DA01BD}" dt="2018-02-12T16:21:10.157" v="6" actId="1076"/>
          <ac:spMkLst>
            <pc:docMk/>
            <pc:sldMk cId="4014073037" sldId="472"/>
            <ac:spMk id="6" creationId="{00000000-0000-0000-0000-000000000000}"/>
          </ac:spMkLst>
        </pc:spChg>
      </pc:sldChg>
      <pc:sldChg chg="modSp add ord modAnim">
        <pc:chgData name="msoft5379" userId="47586c4a-a113-4729-a429-e4ae4b3a1941" providerId="ADAL" clId="{8DF057D4-522D-4C21-8A8A-68CEE3DA01BD}" dt="2018-02-05T15:55:05.875" v="2" actId="20577"/>
        <pc:sldMkLst>
          <pc:docMk/>
          <pc:sldMk cId="3984556131" sldId="478"/>
        </pc:sldMkLst>
        <pc:spChg chg="mod">
          <ac:chgData name="msoft5379" userId="47586c4a-a113-4729-a429-e4ae4b3a1941" providerId="ADAL" clId="{8DF057D4-522D-4C21-8A8A-68CEE3DA01BD}" dt="2018-02-05T15:55:05.875" v="2" actId="20577"/>
          <ac:spMkLst>
            <pc:docMk/>
            <pc:sldMk cId="3984556131" sldId="478"/>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4/4/2019</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4/4/2019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aa645739(v=vs.7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creativecommons.org/licenses/by-nc-sa/4.0/" TargetMode="External"/><Relationship Id="rId4" Type="http://schemas.openxmlformats.org/officeDocument/2006/relationships/hyperlink" Target="http://softuni.or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1915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352199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Events in</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a:t>
            </a:r>
          </a:p>
          <a:p>
            <a:r>
              <a:rPr lang="en-US" dirty="0">
                <a:effectLst>
                  <a:outerShdw blurRad="50800" dist="38100" algn="tr" rotWithShape="0">
                    <a:prstClr val="black">
                      <a:alpha val="40000"/>
                    </a:prstClr>
                  </a:outerShdw>
                </a:effectLst>
              </a:rPr>
              <a:t>Events in C#</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are special delegate instances declared by the keyword</a:t>
            </a:r>
            <a:r>
              <a:rPr lang="bg-BG" dirty="0">
                <a:effectLst>
                  <a:outerShdw blurRad="50800" dist="38100" algn="tr" rotWithShape="0">
                    <a:prstClr val="black">
                      <a:alpha val="40000"/>
                    </a:prstClr>
                  </a:outerShdw>
                </a:effectLst>
              </a:rPr>
              <a:t> </a:t>
            </a:r>
            <a:r>
              <a:rPr lang="en-US"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rPr>
              <a:t>event</a:t>
            </a:r>
          </a:p>
          <a:p>
            <a:endParaRPr lang="en-US" sz="3000" dirty="0">
              <a:solidFill>
                <a:schemeClr val="accent5">
                  <a:lumMod val="20000"/>
                  <a:lumOff val="80000"/>
                </a:schemeClr>
              </a:solidFill>
              <a:effectLst>
                <a:outerShdw blurRad="38100" dist="38100" dir="2700000" algn="tl">
                  <a:srgbClr val="000000"/>
                </a:outerShdw>
              </a:effectLst>
            </a:endParaRPr>
          </a:p>
          <a:p>
            <a:pPr>
              <a:spcBef>
                <a:spcPts val="1200"/>
              </a:spcBef>
            </a:pPr>
            <a:r>
              <a:rPr lang="en-US" dirty="0">
                <a:effectLst>
                  <a:outerShdw blurRad="50800" dist="38100" algn="tr" rotWithShape="0">
                    <a:prstClr val="black">
                      <a:alpha val="40000"/>
                    </a:prstClr>
                  </a:outerShdw>
                </a:effectLst>
              </a:rPr>
              <a:t>In the component model of</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.NET the</a:t>
            </a:r>
          </a:p>
          <a:p>
            <a:pPr lvl="1"/>
            <a:r>
              <a:rPr lang="en-US" dirty="0">
                <a:effectLst>
                  <a:outerShdw blurRad="50800" dist="38100" algn="tr" rotWithShape="0">
                    <a:prstClr val="black">
                      <a:alpha val="40000"/>
                    </a:prstClr>
                  </a:outerShdw>
                </a:effectLst>
              </a:rPr>
              <a:t>subscription</a:t>
            </a:r>
            <a:r>
              <a:rPr lang="bg-BG" dirty="0">
                <a:effectLst>
                  <a:outerShdw blurRad="50800" dist="38100" algn="tr" rotWithShape="0">
                    <a:prstClr val="black">
                      <a:alpha val="40000"/>
                    </a:prstClr>
                  </a:outerShdw>
                </a:effectLst>
              </a:rPr>
              <a:t> </a:t>
            </a:r>
            <a:endParaRPr lang="en-US"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sending </a:t>
            </a:r>
          </a:p>
          <a:p>
            <a:pPr lvl="1"/>
            <a:r>
              <a:rPr lang="en-US" dirty="0">
                <a:effectLst>
                  <a:outerShdw blurRad="50800" dist="38100" algn="tr" rotWithShape="0">
                    <a:prstClr val="black">
                      <a:alpha val="40000"/>
                    </a:prstClr>
                  </a:outerShdw>
                </a:effectLst>
              </a:rPr>
              <a:t>receiving </a:t>
            </a:r>
            <a:endParaRPr lang="bg-BG" dirty="0">
              <a:effectLst>
                <a:outerShdw blurRad="50800" dist="38100" algn="tr" rotWithShape="0">
                  <a:prstClr val="black">
                    <a:alpha val="40000"/>
                  </a:prstClr>
                </a:outerShdw>
              </a:effectLst>
            </a:endParaRPr>
          </a:p>
          <a:p>
            <a:pPr lvl="1"/>
            <a:endParaRPr lang="bg-BG" dirty="0">
              <a:effectLst>
                <a:outerShdw blurRad="50800" dist="38100" algn="tr" rotWithShape="0">
                  <a:prstClr val="black">
                    <a:alpha val="40000"/>
                  </a:prstClr>
                </a:outerShdw>
              </a:effectLst>
            </a:endParaRPr>
          </a:p>
          <a:p>
            <a:pPr lvl="1"/>
            <a:r>
              <a:rPr lang="en-US" dirty="0">
                <a:effectLst>
                  <a:outerShdw blurRad="50800" dist="38100" algn="tr" rotWithShape="0">
                    <a:prstClr val="black">
                      <a:alpha val="40000"/>
                    </a:prstClr>
                  </a:outerShdw>
                </a:effectLst>
              </a:rPr>
              <a:t>of events is supported through delegates and events</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2343378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vs Delegates</a:t>
            </a:r>
          </a:p>
          <a:p>
            <a:r>
              <a:rPr lang="en-US" dirty="0">
                <a:effectLst>
                  <a:outerShdw blurRad="50800" dist="38100" algn="tr" rotWithShape="0">
                    <a:prstClr val="black">
                      <a:alpha val="40000"/>
                    </a:prstClr>
                  </a:outerShdw>
                </a:effectLst>
              </a:rPr>
              <a:t>Events are not the same as</a:t>
            </a:r>
            <a:r>
              <a:rPr lang="bg-BG" dirty="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member fields of type delegate</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Action&lt;string&gt; m;</a:t>
            </a:r>
            <a:r>
              <a:rPr lang="en-US" b="0" baseline="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a:t>
            </a:r>
            <a:r>
              <a:rPr lang="en-US" sz="1600" b="1"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sz="1600" b="1" baseline="0" dirty="0">
                <a:solidFill>
                  <a:schemeClr val="tx2"/>
                </a:solidFill>
                <a:effectLst>
                  <a:outerShdw blurRad="50800" dist="38100" algn="tr" rotWithShape="0">
                    <a:prstClr val="black">
                      <a:alpha val="40000"/>
                    </a:prstClr>
                  </a:outerShdw>
                </a:effectLst>
                <a:latin typeface="Consolas" pitchFamily="49" charset="0"/>
                <a:cs typeface="Consolas" pitchFamily="49" charset="0"/>
              </a:rPr>
              <a:t> </a:t>
            </a:r>
            <a:r>
              <a:rPr lang="en-US" b="0"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Action&lt;string&gt; m;</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effectLst>
                <a:outerShdw blurRad="50800" dist="38100" algn="tr" rotWithShape="0">
                  <a:prstClr val="black">
                    <a:alpha val="40000"/>
                  </a:prstClr>
                </a:outerShdw>
              </a:effectLst>
            </a:endParaRPr>
          </a:p>
          <a:p>
            <a:pPr>
              <a:spcBef>
                <a:spcPts val="1200"/>
              </a:spcBef>
            </a:pPr>
            <a:r>
              <a:rPr lang="en-US" dirty="0">
                <a:effectLst>
                  <a:outerShdw blurRad="50800" dist="38100" algn="tr" rotWithShape="0">
                    <a:prstClr val="black">
                      <a:alpha val="40000"/>
                    </a:prstClr>
                  </a:outerShdw>
                </a:effectLst>
              </a:rPr>
              <a:t>Events can be members of an interface </a:t>
            </a:r>
          </a:p>
          <a:p>
            <a:pPr lvl="1"/>
            <a:r>
              <a:rPr lang="en-US" dirty="0">
                <a:effectLst>
                  <a:outerShdw blurRad="50800" dist="38100" algn="tr" rotWithShape="0">
                    <a:prstClr val="black">
                      <a:alpha val="40000"/>
                    </a:prstClr>
                  </a:outerShdw>
                </a:effectLst>
              </a:rPr>
              <a:t>Delegates cannot be members of an interface</a:t>
            </a:r>
          </a:p>
          <a:p>
            <a:pPr lvl="1"/>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An event can only be called in the class where it is defined</a:t>
            </a:r>
          </a:p>
          <a:p>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By default the access to the events is synchronized (thread-safe)</a:t>
            </a: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261598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a:t>
            </a:r>
          </a:p>
          <a:p>
            <a:endParaRPr lang="en-US" dirty="0">
              <a:effectLst>
                <a:outerShdw blurRad="50800" dist="38100" algn="tr" rotWithShape="0">
                  <a:prstClr val="black">
                    <a:alpha val="40000"/>
                  </a:prstClr>
                </a:outerShdw>
              </a:effectLst>
            </a:endParaRPr>
          </a:p>
          <a:p>
            <a:r>
              <a:rPr lang="en-US" dirty="0"/>
              <a:t>.NET defines a convention (pattern) for defining events:</a:t>
            </a:r>
          </a:p>
          <a:p>
            <a:pPr lvl="1"/>
            <a:r>
              <a:rPr lang="en-US" dirty="0">
                <a:hlinkClick r:id="rId3"/>
              </a:rPr>
              <a:t>http://msdn.microsoft.com/en-us/library/aa645739(v=vs.71).aspx</a:t>
            </a:r>
            <a:endParaRPr lang="en-US" dirty="0"/>
          </a:p>
          <a:p>
            <a:r>
              <a:rPr lang="en-US" dirty="0"/>
              <a:t>Delegates which are used for events:</a:t>
            </a:r>
          </a:p>
          <a:p>
            <a:pPr lvl="1"/>
            <a:r>
              <a:rPr lang="en-US" dirty="0"/>
              <a:t>Have names formed by a verb </a:t>
            </a:r>
            <a:r>
              <a:rPr lang="bg-BG" dirty="0"/>
              <a:t>+ </a:t>
            </a:r>
            <a:r>
              <a:rPr lang="en-US" b="1" dirty="0">
                <a:solidFill>
                  <a:schemeClr val="tx2">
                    <a:lumMod val="75000"/>
                  </a:schemeClr>
                </a:solidFill>
                <a:latin typeface="Consolas" pitchFamily="49" charset="0"/>
                <a:cs typeface="Consolas" pitchFamily="49" charset="0"/>
              </a:rPr>
              <a:t>EventHandler</a:t>
            </a:r>
          </a:p>
          <a:p>
            <a:pPr lvl="1"/>
            <a:r>
              <a:rPr lang="en-US" dirty="0"/>
              <a:t>Accept two parameters:</a:t>
            </a:r>
          </a:p>
          <a:p>
            <a:pPr lvl="2"/>
            <a:r>
              <a:rPr lang="en-US" dirty="0"/>
              <a:t>Event sender – </a:t>
            </a:r>
            <a:r>
              <a:rPr lang="en-US" b="1" noProof="1">
                <a:solidFill>
                  <a:schemeClr val="tx2">
                    <a:lumMod val="75000"/>
                  </a:schemeClr>
                </a:solidFill>
                <a:latin typeface="Consolas" pitchFamily="49" charset="0"/>
                <a:cs typeface="Consolas" pitchFamily="49" charset="0"/>
              </a:rPr>
              <a:t>System.Object</a:t>
            </a:r>
          </a:p>
          <a:p>
            <a:pPr lvl="2"/>
            <a:r>
              <a:rPr lang="en-US" dirty="0"/>
              <a:t>Event information – inherited from </a:t>
            </a:r>
            <a:r>
              <a:rPr lang="en-US" b="1" noProof="1">
                <a:solidFill>
                  <a:schemeClr val="tx2">
                    <a:lumMod val="75000"/>
                  </a:schemeClr>
                </a:solidFill>
                <a:latin typeface="Consolas" pitchFamily="49" charset="0"/>
                <a:cs typeface="Consolas" pitchFamily="49" charset="0"/>
              </a:rPr>
              <a:t>System.EventArgs</a:t>
            </a:r>
            <a:endParaRPr lang="en-US" dirty="0"/>
          </a:p>
          <a:p>
            <a:pPr lvl="1"/>
            <a:r>
              <a:rPr lang="en-US" dirty="0"/>
              <a:t>No return value (</a:t>
            </a:r>
            <a:r>
              <a:rPr lang="en-US" b="1" dirty="0">
                <a:solidFill>
                  <a:schemeClr val="tx2">
                    <a:lumMod val="75000"/>
                  </a:schemeClr>
                </a:solidFill>
                <a:latin typeface="Consolas" pitchFamily="49" charset="0"/>
                <a:cs typeface="Consolas" pitchFamily="49" charset="0"/>
              </a:rPr>
              <a:t>void</a:t>
            </a:r>
            <a:r>
              <a:rPr lang="en-US" dirty="0"/>
              <a:t>)</a:t>
            </a:r>
            <a:endParaRPr lang="en-US" dirty="0">
              <a:latin typeface="Consolas" pitchFamily="49" charset="0"/>
              <a:cs typeface="Consolas" pitchFamily="49" charset="0"/>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4"/>
              </a:rPr>
              <a:t>http://softuni.org</a:t>
            </a:r>
            <a:endParaRPr lang="en-US" sz="1000" dirty="0"/>
          </a:p>
          <a:p>
            <a:r>
              <a:rPr lang="en-US" sz="1000" dirty="0"/>
              <a:t>This work is licensed under the </a:t>
            </a:r>
            <a:r>
              <a:rPr lang="en-US" sz="1000" u="sng" noProof="1">
                <a:hlinkClick r:id="rId5"/>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310916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(2)</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Example:</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ItemChangedEventHandler(</a:t>
            </a:r>
          </a:p>
          <a:p>
            <a:pPr marL="0" indent="0" eaLnBrk="0" hangingPunct="0">
              <a:spcBef>
                <a:spcPct val="0"/>
              </a:spcBef>
              <a:buClr>
                <a:schemeClr val="accent5">
                  <a:lumMod val="40000"/>
                  <a:lumOff val="60000"/>
                </a:schemeClr>
              </a:buClr>
              <a:buSzPct val="70000"/>
              <a:buFontTx/>
              <a:buNone/>
              <a:tabLst/>
            </a:pP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object sender, ItemChangedEventArgs eventArgs);</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a:p>
            <a:pPr>
              <a:spcBef>
                <a:spcPts val="1200"/>
              </a:spcBef>
              <a:spcAft>
                <a:spcPts val="0"/>
              </a:spcAft>
            </a:pPr>
            <a:r>
              <a:rPr lang="en-US" dirty="0"/>
              <a:t>Events:</a:t>
            </a:r>
          </a:p>
          <a:p>
            <a:pPr lvl="1">
              <a:lnSpc>
                <a:spcPct val="100000"/>
              </a:lnSpc>
            </a:pPr>
            <a:r>
              <a:rPr lang="en-US" dirty="0"/>
              <a:t>Are declared</a:t>
            </a:r>
            <a:r>
              <a:rPr lang="bg-BG" dirty="0"/>
              <a:t> </a:t>
            </a:r>
            <a:r>
              <a:rPr lang="en-US" b="1" dirty="0">
                <a:solidFill>
                  <a:schemeClr val="tx2">
                    <a:lumMod val="75000"/>
                  </a:schemeClr>
                </a:solidFill>
                <a:latin typeface="Consolas" pitchFamily="49" charset="0"/>
                <a:cs typeface="Consolas" pitchFamily="49" charset="0"/>
              </a:rPr>
              <a:t>public</a:t>
            </a:r>
          </a:p>
          <a:p>
            <a:pPr lvl="1">
              <a:lnSpc>
                <a:spcPct val="100000"/>
              </a:lnSpc>
            </a:pPr>
            <a:r>
              <a:rPr lang="en-US" dirty="0"/>
              <a:t>Follow </a:t>
            </a:r>
            <a:r>
              <a:rPr lang="en-US" noProof="1"/>
              <a:t>PascalCase naming convention</a:t>
            </a:r>
          </a:p>
          <a:p>
            <a:pPr lvl="1">
              <a:lnSpc>
                <a:spcPct val="100000"/>
              </a:lnSpc>
            </a:pPr>
            <a:r>
              <a:rPr lang="en-US" dirty="0"/>
              <a:t>End with a verb</a:t>
            </a:r>
          </a:p>
          <a:p>
            <a:pPr marL="177800" marR="0" lvl="1" indent="0" algn="l" defTabSz="1218987" rtl="0" eaLnBrk="1" fontAlgn="auto" latinLnBrk="0" hangingPunct="1">
              <a:lnSpc>
                <a:spcPct val="100000"/>
              </a:lnSpc>
              <a:spcBef>
                <a:spcPts val="0"/>
              </a:spcBef>
              <a:spcAft>
                <a:spcPts val="0"/>
              </a:spcAft>
              <a:buClrTx/>
              <a:buSzTx/>
              <a:buFontTx/>
              <a:buNone/>
              <a:tabLst/>
              <a:defRPr/>
            </a:pPr>
            <a:r>
              <a:rPr lang="en-US" b="0" noProof="1">
                <a:solidFill>
                  <a:schemeClr val="tx1"/>
                </a:solidFill>
                <a:effectLst/>
                <a:latin typeface="+mn-lt"/>
                <a:cs typeface="+mn-cs"/>
                <a:sym typeface="Wingdings" pitchFamily="2" charset="2"/>
              </a:rPr>
              <a:t>For</a:t>
            </a:r>
            <a:r>
              <a:rPr lang="en-US" b="0" baseline="0" noProof="1">
                <a:solidFill>
                  <a:schemeClr val="tx1"/>
                </a:solidFill>
                <a:effectLst/>
                <a:latin typeface="+mn-lt"/>
                <a:cs typeface="+mn-cs"/>
                <a:sym typeface="Wingdings" pitchFamily="2" charset="2"/>
              </a:rPr>
              <a:t> example: </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event ItemChangedEventHandler ItemChanged;</a:t>
            </a:r>
            <a:endParaRPr lang="bg-BG"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lvl="1">
              <a:lnSpc>
                <a:spcPct val="100000"/>
              </a:lnSpc>
            </a:pP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2292120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Custom Events: Convention (3)</a:t>
            </a:r>
          </a:p>
          <a:p>
            <a:endParaRPr lang="en-US" dirty="0">
              <a:effectLst>
                <a:outerShdw blurRad="50800" dist="38100" algn="tr" rotWithShape="0">
                  <a:prstClr val="black">
                    <a:alpha val="40000"/>
                  </a:prstClr>
                </a:outerShdw>
              </a:effectLst>
            </a:endParaRPr>
          </a:p>
          <a:p>
            <a:r>
              <a:rPr lang="en-US" dirty="0"/>
              <a:t>To fire an event a special</a:t>
            </a:r>
            <a:r>
              <a:rPr lang="bg-BG" dirty="0"/>
              <a:t> </a:t>
            </a:r>
            <a:r>
              <a:rPr lang="en-US" sz="3000" b="1" dirty="0">
                <a:solidFill>
                  <a:schemeClr val="tx2">
                    <a:lumMod val="75000"/>
                  </a:schemeClr>
                </a:solidFill>
                <a:latin typeface="Consolas" pitchFamily="49" charset="0"/>
                <a:cs typeface="Consolas" pitchFamily="49" charset="0"/>
              </a:rPr>
              <a:t>protected</a:t>
            </a:r>
            <a:r>
              <a:rPr lang="en-US" b="1" dirty="0">
                <a:solidFill>
                  <a:schemeClr val="tx2">
                    <a:lumMod val="75000"/>
                  </a:schemeClr>
                </a:solidFill>
              </a:rPr>
              <a:t> </a:t>
            </a:r>
            <a:r>
              <a:rPr lang="en-US" sz="3000" b="1" dirty="0">
                <a:solidFill>
                  <a:schemeClr val="tx2">
                    <a:lumMod val="75000"/>
                  </a:schemeClr>
                </a:solidFill>
                <a:latin typeface="Consolas" pitchFamily="49" charset="0"/>
                <a:cs typeface="Consolas" pitchFamily="49" charset="0"/>
              </a:rPr>
              <a:t>void</a:t>
            </a:r>
            <a:r>
              <a:rPr lang="en-US" b="1" dirty="0">
                <a:solidFill>
                  <a:schemeClr val="tx2">
                    <a:lumMod val="75000"/>
                  </a:schemeClr>
                </a:solidFill>
              </a:rPr>
              <a:t> </a:t>
            </a:r>
            <a:r>
              <a:rPr lang="en-US" dirty="0"/>
              <a:t>method is created </a:t>
            </a:r>
          </a:p>
          <a:p>
            <a:pPr lvl="1"/>
            <a:r>
              <a:rPr lang="en-US" dirty="0"/>
              <a:t>Named after a specific action, e.g. </a:t>
            </a:r>
            <a:r>
              <a:rPr lang="en-US" b="1" noProof="1">
                <a:solidFill>
                  <a:schemeClr val="tx2">
                    <a:lumMod val="75000"/>
                  </a:schemeClr>
                </a:solidFill>
                <a:latin typeface="Consolas" pitchFamily="49" charset="0"/>
                <a:cs typeface="Consolas" pitchFamily="49" charset="0"/>
              </a:rPr>
              <a:t>OnVerb()</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indent="0" eaLnBrk="0" hangingPunct="0">
              <a:lnSpc>
                <a:spcPct val="90000"/>
              </a:lnSpc>
              <a:spcBef>
                <a:spcPct val="0"/>
              </a:spcBef>
              <a:buClr>
                <a:schemeClr val="accent5">
                  <a:lumMod val="40000"/>
                  <a:lumOff val="60000"/>
                </a:schemeClr>
              </a:buClr>
              <a:buSzPct val="70000"/>
              <a:buFontTx/>
              <a:buNone/>
              <a:tabLst/>
            </a:pP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receiver method</a:t>
            </a:r>
            <a:r>
              <a:rPr lang="bg-BG" dirty="0"/>
              <a:t> (</a:t>
            </a:r>
            <a:r>
              <a:rPr lang="en-US" dirty="0"/>
              <a:t>handler</a:t>
            </a:r>
            <a:r>
              <a:rPr lang="bg-BG" dirty="0"/>
              <a:t>)</a:t>
            </a:r>
            <a:r>
              <a:rPr lang="en-US" dirty="0"/>
              <a:t> is named in the form </a:t>
            </a:r>
            <a:r>
              <a:rPr lang="en-US" sz="1400" b="1" noProof="1">
                <a:solidFill>
                  <a:schemeClr val="tx2">
                    <a:lumMod val="75000"/>
                  </a:schemeClr>
                </a:solidFill>
                <a:latin typeface="Consolas" pitchFamily="49" charset="0"/>
                <a:cs typeface="Consolas" pitchFamily="49" charset="0"/>
              </a:rPr>
              <a:t>OnObjectEvent</a:t>
            </a:r>
            <a:r>
              <a:rPr lang="bg-BG" dirty="0"/>
              <a:t>:</a:t>
            </a:r>
            <a:endParaRPr lang="en-US" dirty="0"/>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2257033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The </a:t>
            </a:r>
            <a:r>
              <a:rPr lang="en-US" noProof="1">
                <a:effectLst>
                  <a:outerShdw blurRad="50800" dist="38100" algn="tr" rotWithShape="0">
                    <a:prstClr val="black">
                      <a:alpha val="40000"/>
                    </a:prstClr>
                  </a:outerShdw>
                </a:effectLst>
                <a:latin typeface="Consolas" pitchFamily="49" charset="0"/>
                <a:cs typeface="Consolas" pitchFamily="49" charset="0"/>
              </a:rPr>
              <a:t>System.EventHandler</a:t>
            </a:r>
            <a:r>
              <a:rPr lang="en-US" dirty="0">
                <a:effectLst>
                  <a:outerShdw blurRad="50800" dist="38100" algn="tr" rotWithShape="0">
                    <a:prstClr val="black">
                      <a:alpha val="40000"/>
                    </a:prstClr>
                  </a:outerShdw>
                </a:effectLst>
              </a:rPr>
              <a:t> Delegate</a:t>
            </a:r>
          </a:p>
          <a:p>
            <a:endParaRPr lang="en-US" dirty="0">
              <a:effectLst>
                <a:outerShdw blurRad="50800" dist="38100" algn="tr" rotWithShape="0">
                  <a:prstClr val="black">
                    <a:alpha val="40000"/>
                  </a:prstClr>
                </a:outerShdw>
              </a:effectLst>
            </a:endParaRPr>
          </a:p>
          <a:p>
            <a:r>
              <a:rPr lang="en-US" b="1" noProof="1">
                <a:solidFill>
                  <a:schemeClr val="tx2">
                    <a:lumMod val="75000"/>
                  </a:schemeClr>
                </a:solidFill>
                <a:latin typeface="Consolas" pitchFamily="49" charset="0"/>
                <a:cs typeface="Consolas" pitchFamily="49" charset="0"/>
              </a:rPr>
              <a:t>System.EventHandler</a:t>
            </a:r>
            <a:r>
              <a:rPr lang="en-US" dirty="0"/>
              <a:t> defines a reference</a:t>
            </a:r>
            <a:r>
              <a:rPr lang="bg-BG" dirty="0"/>
              <a:t> </a:t>
            </a:r>
            <a:r>
              <a:rPr lang="en-US" dirty="0"/>
              <a:t>to a</a:t>
            </a:r>
            <a:r>
              <a:rPr lang="bg-BG" dirty="0"/>
              <a:t> </a:t>
            </a:r>
            <a:r>
              <a:rPr lang="en-US" dirty="0"/>
              <a:t>callback</a:t>
            </a:r>
            <a:r>
              <a:rPr lang="bg-BG" dirty="0"/>
              <a:t> </a:t>
            </a:r>
            <a:r>
              <a:rPr lang="en-US" dirty="0"/>
              <a:t>method</a:t>
            </a:r>
            <a:r>
              <a:rPr lang="bg-BG" dirty="0"/>
              <a:t>, </a:t>
            </a:r>
            <a:r>
              <a:rPr lang="en-US" dirty="0"/>
              <a:t>which</a:t>
            </a:r>
            <a:r>
              <a:rPr lang="bg-BG" dirty="0"/>
              <a:t> </a:t>
            </a:r>
            <a:r>
              <a:rPr lang="en-US" dirty="0"/>
              <a:t>handles events</a:t>
            </a:r>
          </a:p>
          <a:p>
            <a:pPr lvl="1"/>
            <a:r>
              <a:rPr lang="en-US" dirty="0"/>
              <a:t>No additional information is sent about the event, just a notification:</a:t>
            </a:r>
            <a:endParaRPr lang="bg-BG"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public delegate void EventHandler(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o</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bject sender,</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EventArgs</a:t>
            </a:r>
            <a:r>
              <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bg-BG"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e);</a:t>
            </a:r>
            <a:endParaRPr lang="en-US" sz="40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bg-BG" sz="4000" dirty="0"/>
          </a:p>
          <a:p>
            <a:r>
              <a:rPr lang="en-US" dirty="0"/>
              <a:t>Used in many occasions internally in</a:t>
            </a:r>
            <a:r>
              <a:rPr lang="bg-BG" dirty="0"/>
              <a:t> .NET</a:t>
            </a:r>
            <a:endParaRPr lang="en-US" dirty="0"/>
          </a:p>
          <a:p>
            <a:endParaRPr lang="en-US" dirty="0"/>
          </a:p>
          <a:p>
            <a:r>
              <a:rPr lang="en-US" dirty="0"/>
              <a:t>The</a:t>
            </a:r>
            <a:r>
              <a:rPr lang="bg-BG" dirty="0"/>
              <a:t> </a:t>
            </a:r>
            <a:r>
              <a:rPr lang="en-US" b="1" dirty="0">
                <a:solidFill>
                  <a:schemeClr val="tx2">
                    <a:lumMod val="75000"/>
                  </a:schemeClr>
                </a:solidFill>
                <a:latin typeface="Consolas" pitchFamily="49" charset="0"/>
                <a:cs typeface="Consolas" pitchFamily="49" charset="0"/>
              </a:rPr>
              <a:t>EventArgs</a:t>
            </a:r>
            <a:r>
              <a:rPr lang="bg-BG" dirty="0">
                <a:solidFill>
                  <a:schemeClr val="tx2">
                    <a:lumMod val="75000"/>
                  </a:schemeClr>
                </a:solidFill>
              </a:rPr>
              <a:t> </a:t>
            </a:r>
            <a:r>
              <a:rPr lang="en-US" dirty="0"/>
              <a:t>class is the base class with no information for the event</a:t>
            </a:r>
            <a:endParaRPr lang="bg-BG" dirty="0"/>
          </a:p>
          <a:p>
            <a:r>
              <a:rPr lang="en-US" dirty="0">
                <a:effectLst>
                  <a:outerShdw blurRad="50800" dist="38100" algn="tr" rotWithShape="0">
                    <a:prstClr val="black">
                      <a:alpha val="40000"/>
                    </a:prstClr>
                  </a:outerShdw>
                </a:effectLst>
              </a:rPr>
              <a:t> </a:t>
            </a:r>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2249370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769962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4236180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Loop</a:t>
            </a:r>
          </a:p>
          <a:p>
            <a:r>
              <a:rPr lang="en-US" dirty="0"/>
              <a:t>UI technologies usually have an </a:t>
            </a:r>
            <a:r>
              <a:rPr lang="en-US" dirty="0">
                <a:solidFill>
                  <a:schemeClr val="tx2">
                    <a:lumMod val="75000"/>
                  </a:schemeClr>
                </a:solidFill>
              </a:rPr>
              <a:t>event loop</a:t>
            </a:r>
            <a:r>
              <a:rPr lang="en-US" dirty="0"/>
              <a:t> running</a:t>
            </a:r>
          </a:p>
          <a:p>
            <a:pPr lvl="1"/>
            <a:r>
              <a:rPr lang="en-US" dirty="0"/>
              <a:t>Waits for events from the underlying operating system and notifies the respective components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 Blocking operation - waits for an event from OS</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endParaRPr lang="bg-BG" sz="1600" b="1" noProof="1">
              <a:solidFill>
                <a:schemeClr val="tx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0979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43309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3381942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486003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2193068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99995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043161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012663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979863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solidFill>
                  <a:prstClr val="black"/>
                </a:solidFill>
              </a:rPr>
              <a:t>© Software University Foundation – </a:t>
            </a:r>
            <a:r>
              <a:rPr lang="en-US" sz="1000" u="sng" dirty="0">
                <a:solidFill>
                  <a:prstClr val="black"/>
                </a:solidFill>
                <a:hlinkClick r:id="rId3"/>
              </a:rPr>
              <a:t>http://softuni.org</a:t>
            </a:r>
            <a:endParaRPr lang="en-US" sz="1000" dirty="0">
              <a:solidFill>
                <a:prstClr val="black"/>
              </a:solidFill>
            </a:endParaRPr>
          </a:p>
          <a:p>
            <a:r>
              <a:rPr lang="en-US" sz="1000" dirty="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dirty="0">
                <a:solidFill>
                  <a:prstClr val="black"/>
                </a:solidFill>
              </a:rPr>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046554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253786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2204906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prohibited.(c) 2006 National Academy for Software Development - http://academy.devbg.org*</a:t>
            </a:r>
          </a:p>
        </p:txBody>
      </p:sp>
      <p:sp>
        <p:nvSpPr>
          <p:cNvPr id="9" name="Rectangle 7"/>
          <p:cNvSpPr>
            <a:spLocks noGrp="1" noChangeArrowheads="1"/>
          </p:cNvSpPr>
          <p:nvPr>
            <p:ph type="sldNum" sz="quarter" idx="5"/>
          </p:nvPr>
        </p:nvSpPr>
        <p:spPr>
          <a:ln/>
        </p:spPr>
        <p:txBody>
          <a:bodyPr/>
          <a:lstStyle/>
          <a:p>
            <a:fld id="{332C4CEC-2DBE-4C38-BA31-7DE965C3FA11}" type="slidenum">
              <a:rPr lang="en-US"/>
              <a:pPr/>
              <a:t>12</a:t>
            </a:fld>
            <a:r>
              <a:rPr lang="en-US" dirty="0"/>
              <a:t>##</a:t>
            </a:r>
          </a:p>
        </p:txBody>
      </p:sp>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12</a:t>
            </a:fld>
            <a:r>
              <a:rPr lang="en-US" sz="1000" i="1" dirty="0"/>
              <a:t>##</a:t>
            </a:r>
            <a:endParaRPr lang="en-US" sz="1200" i="1" dirty="0"/>
          </a:p>
        </p:txBody>
      </p:sp>
    </p:spTree>
    <p:extLst>
      <p:ext uri="{BB962C8B-B14F-4D97-AF65-F5344CB8AC3E}">
        <p14:creationId xmlns:p14="http://schemas.microsoft.com/office/powerpoint/2010/main" val="1078355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1713736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183776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278403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800504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50800" dist="38100" algn="tr" rotWithShape="0">
                    <a:prstClr val="black">
                      <a:alpha val="40000"/>
                    </a:prstClr>
                  </a:outerShdw>
                </a:effectLst>
              </a:rPr>
              <a:t>In component-oriented programming components publish </a:t>
            </a:r>
            <a:r>
              <a:rPr lang="en-US" dirty="0">
                <a:solidFill>
                  <a:schemeClr val="tx2">
                    <a:lumMod val="75000"/>
                  </a:schemeClr>
                </a:solidFill>
                <a:effectLst>
                  <a:outerShdw blurRad="50800" dist="38100" algn="tr" rotWithShape="0">
                    <a:prstClr val="black">
                      <a:alpha val="40000"/>
                    </a:prstClr>
                  </a:outerShdw>
                </a:effectLst>
              </a:rPr>
              <a:t>events </a:t>
            </a:r>
            <a:r>
              <a:rPr lang="en-US" dirty="0">
                <a:effectLst>
                  <a:outerShdw blurRad="50800" dist="38100" algn="tr" rotWithShape="0">
                    <a:prstClr val="black">
                      <a:alpha val="40000"/>
                    </a:prstClr>
                  </a:outerShdw>
                </a:effectLst>
              </a:rPr>
              <a:t>to other components</a:t>
            </a:r>
          </a:p>
          <a:p>
            <a:pPr lvl="1"/>
            <a:r>
              <a:rPr lang="en-US" dirty="0">
                <a:effectLst>
                  <a:outerShdw blurRad="50800" dist="38100" algn="tr" rotWithShape="0">
                    <a:prstClr val="black">
                      <a:alpha val="40000"/>
                    </a:prstClr>
                  </a:outerShdw>
                </a:effectLst>
              </a:rPr>
              <a:t>Events notify that something has happened</a:t>
            </a:r>
          </a:p>
          <a:p>
            <a:pPr lvl="2"/>
            <a:r>
              <a:rPr lang="en-US" dirty="0">
                <a:effectLst>
                  <a:outerShdw blurRad="50800" dist="38100" algn="tr" rotWithShape="0">
                    <a:prstClr val="black">
                      <a:alpha val="40000"/>
                    </a:prstClr>
                  </a:outerShdw>
                </a:effectLst>
              </a:rPr>
              <a:t>E.g. moving the mouse causes an event</a:t>
            </a:r>
            <a:endParaRPr lang="bg-BG" dirty="0">
              <a:effectLst>
                <a:outerShdw blurRad="50800" dist="38100" algn="tr" rotWithShape="0">
                  <a:prstClr val="black">
                    <a:alpha val="40000"/>
                  </a:prstClr>
                </a:outerShdw>
              </a:effectLst>
            </a:endParaRPr>
          </a:p>
          <a:p>
            <a:r>
              <a:rPr lang="en-US" dirty="0">
                <a:effectLst>
                  <a:outerShdw blurRad="50800" dist="38100" algn="tr" rotWithShape="0">
                    <a:prstClr val="black">
                      <a:alpha val="40000"/>
                    </a:prstClr>
                  </a:outerShdw>
                </a:effectLst>
              </a:rPr>
              <a:t>The object which causes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sender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The object which receives an event is called </a:t>
            </a:r>
            <a:r>
              <a:rPr lang="en-US" dirty="0">
                <a:solidFill>
                  <a:schemeClr val="tx2">
                    <a:lumMod val="75000"/>
                  </a:schemeClr>
                </a:solidFill>
                <a:effectLst>
                  <a:outerShdw blurRad="38100" dist="38100" dir="2700000" algn="tl">
                    <a:srgbClr val="000000"/>
                  </a:outerShdw>
                </a:effectLst>
              </a:rPr>
              <a:t>event</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receiver</a:t>
            </a:r>
            <a:endParaRPr lang="bg-BG" dirty="0">
              <a:solidFill>
                <a:schemeClr val="tx2">
                  <a:lumMod val="75000"/>
                </a:schemeClr>
              </a:solidFill>
              <a:effectLst>
                <a:outerShdw blurRad="38100" dist="38100" dir="2700000" algn="tl">
                  <a:srgbClr val="000000"/>
                </a:outerShdw>
              </a:effectLst>
            </a:endParaRPr>
          </a:p>
          <a:p>
            <a:r>
              <a:rPr lang="en-US" dirty="0">
                <a:effectLst>
                  <a:outerShdw blurRad="50800" dist="38100" algn="tr" rotWithShape="0">
                    <a:prstClr val="black">
                      <a:alpha val="40000"/>
                    </a:prstClr>
                  </a:outerShdw>
                </a:effectLst>
              </a:rPr>
              <a:t>In order to receive an event, the event receivers should first "</a:t>
            </a:r>
            <a:r>
              <a:rPr lang="en-US" dirty="0">
                <a:solidFill>
                  <a:schemeClr val="tx2">
                    <a:lumMod val="75000"/>
                  </a:schemeClr>
                </a:solidFill>
                <a:effectLst>
                  <a:outerShdw blurRad="38100" dist="38100" dir="2700000" algn="tl">
                    <a:srgbClr val="000000"/>
                  </a:outerShdw>
                </a:effectLst>
              </a:rPr>
              <a:t>subscribe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to</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the</a:t>
            </a:r>
            <a:r>
              <a:rPr lang="en-US" dirty="0">
                <a:solidFill>
                  <a:schemeClr val="tx2">
                    <a:lumMod val="75000"/>
                  </a:schemeClr>
                </a:solidFill>
                <a:effectLst>
                  <a:outerShdw blurRad="50800" dist="38100" algn="tr" rotWithShape="0">
                    <a:prstClr val="black">
                      <a:alpha val="40000"/>
                    </a:prstClr>
                  </a:outerShdw>
                </a:effectLst>
              </a:rPr>
              <a:t> </a:t>
            </a:r>
            <a:r>
              <a:rPr lang="en-US" dirty="0">
                <a:solidFill>
                  <a:schemeClr val="tx2">
                    <a:lumMod val="75000"/>
                  </a:schemeClr>
                </a:solidFill>
                <a:effectLst>
                  <a:outerShdw blurRad="38100" dist="38100" dir="2700000" algn="tl">
                    <a:srgbClr val="000000"/>
                  </a:outerShdw>
                </a:effectLst>
              </a:rPr>
              <a:t>event</a:t>
            </a:r>
            <a:r>
              <a:rPr lang="en-US" dirty="0">
                <a:effectLst>
                  <a:outerShdw blurRad="50800" dist="38100" algn="tr" rotWithShape="0">
                    <a:prstClr val="black">
                      <a:alpha val="40000"/>
                    </a:prstClr>
                  </a:outerShdw>
                </a:effectLst>
              </a:rPr>
              <a:t>"</a:t>
            </a:r>
            <a:endParaRPr lang="bg-BG" dirty="0">
              <a:effectLst>
                <a:outerShdw blurRad="50800" dist="38100" algn="tr" rotWithShape="0">
                  <a:prstClr val="black">
                    <a:alpha val="40000"/>
                  </a:prstClr>
                </a:outerShdw>
              </a:effectLst>
            </a:endParaRP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3"/>
              </a:rPr>
              <a:t>http://softuni.org</a:t>
            </a:r>
            <a:endParaRPr lang="en-US" sz="1000" dirty="0"/>
          </a:p>
          <a:p>
            <a:r>
              <a:rPr lang="en-US" sz="1000" dirty="0"/>
              <a:t>This work is licensed under the </a:t>
            </a:r>
            <a:r>
              <a:rPr lang="en-US" sz="1000" u="sng" noProof="1">
                <a:hlinkClick r:id="rId4"/>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6585142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8.png"/><Relationship Id="rId9"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28.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hyperlink" Target="http://www.telenor.bg/" TargetMode="External"/><Relationship Id="rId1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4.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hyperlink" Target="https://www.xs-software.com/" TargetMode="External"/><Relationship Id="rId14"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39.png"/><Relationship Id="rId5" Type="http://schemas.openxmlformats.org/officeDocument/2006/relationships/hyperlink" Target="https://www.facebook.com/SoftwareUniversity" TargetMode="External"/><Relationship Id="rId10" Type="http://schemas.openxmlformats.org/officeDocument/2006/relationships/image" Target="../media/image38.png"/><Relationship Id="rId4" Type="http://schemas.openxmlformats.org/officeDocument/2006/relationships/hyperlink" Target="http://softuni.foundation/" TargetMode="External"/><Relationship Id="rId9"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458" y="2351427"/>
            <a:ext cx="5437955"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48638" y="2374047"/>
            <a:ext cx="3170229"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686" y="1303142"/>
            <a:ext cx="10962447" cy="882654"/>
          </a:xfrm>
        </p:spPr>
        <p:txBody>
          <a:bodyPr>
            <a:normAutofit/>
          </a:bodyPr>
          <a:lstStyle>
            <a:lvl1pPr marL="0" indent="0" algn="ctr">
              <a:buNone/>
              <a:defRPr sz="3597">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085" y="6057656"/>
            <a:ext cx="2105462"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460" y="6035665"/>
            <a:ext cx="629415"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2790" y="6035665"/>
            <a:ext cx="1186773"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686" y="254857"/>
            <a:ext cx="10962447" cy="882654"/>
          </a:xfrm>
        </p:spPr>
        <p:txBody>
          <a:bodyPr/>
          <a:lstStyle>
            <a:lvl1pPr algn="ctr">
              <a:defRPr sz="4797"/>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0075" y="6080062"/>
            <a:ext cx="1436897"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1602" y="5916124"/>
            <a:ext cx="2950749" cy="38278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7"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1602" y="6340279"/>
            <a:ext cx="2950749" cy="351754"/>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7"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0972" y="4876800"/>
            <a:ext cx="2950749" cy="506796"/>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7"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0972" y="5368741"/>
            <a:ext cx="2950749" cy="44479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7"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p:nvSpPr>
        <p:spPr>
          <a:xfrm>
            <a:off x="-1588" y="6702676"/>
            <a:ext cx="12188825"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4573278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356" y="1355077"/>
            <a:ext cx="3888360" cy="5366405"/>
          </a:xfrm>
          <a:prstGeom prst="rect">
            <a:avLst/>
          </a:prstGeom>
          <a:solidFill>
            <a:schemeClr val="bg2">
              <a:lumMod val="90000"/>
            </a:schemeClr>
          </a:solidFill>
        </p:spPr>
        <p:txBody>
          <a:bodyPr anchor="ctr"/>
          <a:lstStyle>
            <a:lvl1pPr marL="0" indent="0" algn="ctr">
              <a:buNone/>
              <a:defRPr sz="2130" baseline="0">
                <a:solidFill>
                  <a:schemeClr val="tx1"/>
                </a:solidFill>
                <a:latin typeface="+mn-lt"/>
                <a:cs typeface="Arial" pitchFamily="34" charset="0"/>
              </a:defRPr>
            </a:lvl1pPr>
            <a:lvl2pPr marL="609036" indent="0">
              <a:buNone/>
              <a:defRPr sz="3730"/>
            </a:lvl2pPr>
            <a:lvl3pPr marL="1218072" indent="0">
              <a:buNone/>
              <a:defRPr sz="3197"/>
            </a:lvl3pPr>
            <a:lvl4pPr marL="1827109" indent="0">
              <a:buNone/>
              <a:defRPr sz="2664"/>
            </a:lvl4pPr>
            <a:lvl5pPr marL="2436145" indent="0">
              <a:buNone/>
              <a:defRPr sz="2664"/>
            </a:lvl5pPr>
            <a:lvl6pPr marL="3045182" indent="0">
              <a:buNone/>
              <a:defRPr sz="2664"/>
            </a:lvl6pPr>
            <a:lvl7pPr marL="3654218" indent="0">
              <a:buNone/>
              <a:defRPr sz="2664"/>
            </a:lvl7pPr>
            <a:lvl8pPr marL="4263254" indent="0">
              <a:buNone/>
              <a:defRPr sz="2664"/>
            </a:lvl8pPr>
            <a:lvl9pPr marL="4872290" indent="0">
              <a:buNone/>
              <a:defRPr sz="2664"/>
            </a:lvl9pPr>
          </a:lstStyle>
          <a:p>
            <a:r>
              <a:rPr lang="en-US" altLang="ko-KR" dirty="0"/>
              <a:t>Your Picture Here</a:t>
            </a:r>
            <a:endParaRPr lang="ko-KR" altLang="en-US" dirty="0"/>
          </a:p>
        </p:txBody>
      </p:sp>
      <p:sp>
        <p:nvSpPr>
          <p:cNvPr id="2" name="Rectangle 1"/>
          <p:cNvSpPr/>
          <p:nvPr/>
        </p:nvSpPr>
        <p:spPr>
          <a:xfrm>
            <a:off x="4078713" y="1355073"/>
            <a:ext cx="47988"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6703" y="1748999"/>
            <a:ext cx="239938"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2" y="6721483"/>
            <a:ext cx="12188825"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4688" y="1353867"/>
            <a:ext cx="7197424"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4/4/2019</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9047740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p:nvPicPr>
        <p:blipFill rotWithShape="1">
          <a:blip r:embed="rId2"/>
          <a:srcRect b="1672"/>
          <a:stretch/>
        </p:blipFill>
        <p:spPr>
          <a:xfrm>
            <a:off x="-3176" y="5788"/>
            <a:ext cx="12192000"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027" y="703245"/>
            <a:ext cx="8403884"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578"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4"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4"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44" y="2222932"/>
            <a:ext cx="3574974"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928" y="314259"/>
            <a:ext cx="2125527"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4/4/2019</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047" y="1702474"/>
            <a:ext cx="1198589"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7869" y="3776294"/>
            <a:ext cx="1166096"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6378" y="3776294"/>
            <a:ext cx="1166096"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003" y="3775664"/>
            <a:ext cx="1166096"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5253" y="3776294"/>
            <a:ext cx="1166096"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8" y="6371332"/>
            <a:ext cx="12192000"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046" y="1702472"/>
            <a:ext cx="1198589"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7869" y="3776292"/>
            <a:ext cx="1166096"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26378" y="3776292"/>
            <a:ext cx="1166096"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003" y="3775662"/>
            <a:ext cx="1166096"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45253" y="3776292"/>
            <a:ext cx="1166096"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65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4/4/2019</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7887" y="3048001"/>
            <a:ext cx="4142269" cy="3323785"/>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5869" y="1269705"/>
            <a:ext cx="3506115" cy="1450390"/>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495" y="4961886"/>
            <a:ext cx="6685847" cy="1466012"/>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551487" y="1253341"/>
            <a:ext cx="3536315" cy="1600277"/>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67" y="1297094"/>
            <a:ext cx="4110401" cy="174043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5493" y="3323273"/>
            <a:ext cx="6676269" cy="1231632"/>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p:nvSpPr>
        <p:spPr>
          <a:xfrm>
            <a:off x="0" y="-7074"/>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768" y="110723"/>
            <a:ext cx="9503571"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extLst>
              <a:ext uri="{FF2B5EF4-FFF2-40B4-BE49-F238E27FC236}">
                <a16:creationId xmlns:a16="http://schemas.microsoft.com/office/drawing/2014/main" id="{3F691F48-DCAC-4489-AA09-7346B7E6785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2161655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p:nvSpPr>
        <p:spPr>
          <a:xfrm>
            <a:off x="0" y="-7074"/>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768" y="110723"/>
            <a:ext cx="9503571"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964143" y="1200162"/>
            <a:ext cx="6095011"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322" y="1399790"/>
            <a:ext cx="5352870"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322" y="2317265"/>
            <a:ext cx="6665764"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07"/>
          <a:stretch/>
        </p:blipFill>
        <p:spPr bwMode="auto">
          <a:xfrm>
            <a:off x="7759479" y="2602277"/>
            <a:ext cx="3154360"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683" y="5230897"/>
            <a:ext cx="7165745"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5436" y="4510112"/>
            <a:ext cx="3351927" cy="1777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1C8BF23-28B4-4942-902F-58C0B92A76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1220804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371" y="1186308"/>
            <a:ext cx="9501534" cy="5496127"/>
          </a:xfrm>
        </p:spPr>
        <p:txBody>
          <a:bodyPr wrap="square">
            <a:noAutofit/>
          </a:bodyPr>
          <a:lstStyle>
            <a:lvl1pPr>
              <a:buClr>
                <a:schemeClr val="tx1"/>
              </a:buClr>
              <a:defRPr sz="2797"/>
            </a:lvl1pPr>
            <a:lvl2pPr marL="989684" marR="0" indent="-380648" algn="l" defTabSz="1218072" rtl="0" eaLnBrk="1" fontAlgn="auto" latinLnBrk="1" hangingPunct="1">
              <a:lnSpc>
                <a:spcPct val="100000"/>
              </a:lnSpc>
              <a:spcBef>
                <a:spcPts val="600"/>
              </a:spcBef>
              <a:spcAft>
                <a:spcPts val="600"/>
              </a:spcAft>
              <a:buClrTx/>
              <a:buSzTx/>
              <a:buFont typeface="Wingdings" panose="05000000000000000000" pitchFamily="2" charset="2"/>
              <a:buChar char="§"/>
              <a:tabLst>
                <a:tab pos="282320" algn="l"/>
              </a:tabLst>
              <a:defRPr/>
            </a:lvl2pPr>
            <a:lvl3pPr>
              <a:buClr>
                <a:schemeClr val="tx1"/>
              </a:buClr>
              <a:defRPr/>
            </a:lvl3pPr>
          </a:lstStyle>
          <a:p>
            <a:pPr>
              <a:lnSpc>
                <a:spcPct val="100000"/>
              </a:lnSpc>
            </a:pPr>
            <a:r>
              <a:rPr lang="en-US" sz="3197" dirty="0"/>
              <a:t>Software University – High-Quality Education, </a:t>
            </a:r>
            <a:br>
              <a:rPr lang="en-US" sz="3197" dirty="0"/>
            </a:br>
            <a:r>
              <a:rPr lang="en-US" sz="3197" dirty="0"/>
              <a:t>Profession and Job for Software Developers</a:t>
            </a:r>
          </a:p>
          <a:p>
            <a:pPr lvl="1">
              <a:lnSpc>
                <a:spcPct val="100000"/>
              </a:lnSpc>
            </a:pPr>
            <a:r>
              <a:rPr lang="en-US" sz="2897" noProof="1">
                <a:hlinkClick r:id="rId3"/>
              </a:rPr>
              <a:t>softuni.bg</a:t>
            </a:r>
            <a:r>
              <a:rPr lang="en-US" sz="2897" noProof="1"/>
              <a:t> </a:t>
            </a:r>
          </a:p>
          <a:p>
            <a:pPr>
              <a:lnSpc>
                <a:spcPct val="100000"/>
              </a:lnSpc>
            </a:pPr>
            <a:r>
              <a:rPr lang="en-US" sz="3197" dirty="0"/>
              <a:t>Software University Foundation</a:t>
            </a:r>
            <a:endParaRPr lang="bg-BG" sz="3197" dirty="0"/>
          </a:p>
          <a:p>
            <a:pPr lvl="1">
              <a:lnSpc>
                <a:spcPct val="100000"/>
              </a:lnSpc>
            </a:pPr>
            <a:r>
              <a:rPr lang="en-US" sz="2997" noProof="1">
                <a:hlinkClick r:id="rId4"/>
              </a:rPr>
              <a:t>http://softuni.foundation/</a:t>
            </a:r>
            <a:endParaRPr lang="en-US" sz="2997" noProof="1"/>
          </a:p>
          <a:p>
            <a:pPr>
              <a:lnSpc>
                <a:spcPct val="100000"/>
              </a:lnSpc>
            </a:pPr>
            <a:r>
              <a:rPr lang="en-US" sz="3197" dirty="0"/>
              <a:t>Software University @ Facebook</a:t>
            </a:r>
          </a:p>
          <a:p>
            <a:pPr marL="989684" marR="0" lvl="1" indent="-380648" algn="l" defTabSz="1218072" rtl="0" eaLnBrk="1" fontAlgn="auto" latinLnBrk="1" hangingPunct="1">
              <a:lnSpc>
                <a:spcPct val="100000"/>
              </a:lnSpc>
              <a:spcBef>
                <a:spcPts val="600"/>
              </a:spcBef>
              <a:spcAft>
                <a:spcPts val="600"/>
              </a:spcAft>
              <a:buClrTx/>
              <a:buSzTx/>
              <a:buFont typeface="Wingdings" panose="05000000000000000000" pitchFamily="2" charset="2"/>
              <a:buChar char="§"/>
              <a:tabLst>
                <a:tab pos="282320" algn="l"/>
              </a:tabLst>
              <a:defRPr/>
            </a:pPr>
            <a:r>
              <a:rPr kumimoji="0" lang="en-US" sz="2897"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7"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7" dirty="0"/>
              <a:t>Software University Forums</a:t>
            </a:r>
          </a:p>
          <a:p>
            <a:pPr marL="989684" marR="0" lvl="1" indent="-380648" algn="l" defTabSz="1218072" rtl="0" eaLnBrk="1" fontAlgn="auto" latinLnBrk="1" hangingPunct="1">
              <a:lnSpc>
                <a:spcPct val="100000"/>
              </a:lnSpc>
              <a:spcBef>
                <a:spcPts val="600"/>
              </a:spcBef>
              <a:spcAft>
                <a:spcPts val="600"/>
              </a:spcAft>
              <a:buClrTx/>
              <a:buSzTx/>
              <a:buFont typeface="Wingdings" panose="05000000000000000000" pitchFamily="2" charset="2"/>
              <a:buChar char="§"/>
              <a:tabLst>
                <a:tab pos="282320" algn="l"/>
              </a:tabLst>
              <a:defRPr/>
            </a:pPr>
            <a:r>
              <a:rPr lang="en-US" sz="2797" dirty="0">
                <a:hlinkClick r:id="rId6"/>
              </a:rPr>
              <a:t>forum.softuni.bg</a:t>
            </a:r>
            <a:endParaRPr lang="en-US" sz="2797"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5285" y="5017463"/>
            <a:ext cx="1042233"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4860" y="2384689"/>
            <a:ext cx="3226924"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229" y="1319424"/>
            <a:ext cx="1669839"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42" y="108873"/>
            <a:ext cx="9503571"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7352744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5" name="Picture 4">
            <a:extLst>
              <a:ext uri="{FF2B5EF4-FFF2-40B4-BE49-F238E27FC236}">
                <a16:creationId xmlns:a16="http://schemas.microsoft.com/office/drawing/2014/main" id="{3FC8E1F8-6924-4050-9FA6-EFB9C98F010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4230050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4/4/2019</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8" name="Picture 7">
            <a:extLst>
              <a:ext uri="{FF2B5EF4-FFF2-40B4-BE49-F238E27FC236}">
                <a16:creationId xmlns:a16="http://schemas.microsoft.com/office/drawing/2014/main" id="{8A73D250-FD07-4E38-82BE-C93637C3793C}"/>
              </a:ext>
            </a:extLst>
          </p:cNvPr>
          <p:cNvPicPr>
            <a:picLocks noChangeAspect="1"/>
          </p:cNvPicPr>
          <p:nvPr userDrawn="1"/>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783117" y="319859"/>
            <a:ext cx="2212117" cy="551743"/>
          </a:xfrm>
          <a:prstGeom prst="rect">
            <a:avLst/>
          </a:prstGeom>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08309" y="1409638"/>
            <a:ext cx="357123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15" y="1371605"/>
            <a:ext cx="8180332" cy="4795935"/>
          </a:xfrm>
        </p:spPr>
        <p:txBody>
          <a:bodyPr/>
          <a:lstStyle>
            <a:lvl1pPr marL="513888" indent="-513888">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pic>
        <p:nvPicPr>
          <p:cNvPr id="10" name="Picture 9">
            <a:extLst>
              <a:ext uri="{FF2B5EF4-FFF2-40B4-BE49-F238E27FC236}">
                <a16:creationId xmlns:a16="http://schemas.microsoft.com/office/drawing/2014/main" id="{DF7D6D63-C0D2-4213-B1FA-96890BDE6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4/4/2019</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32682336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0" name="Text Placeholder 9"/>
          <p:cNvSpPr>
            <a:spLocks noGrp="1"/>
          </p:cNvSpPr>
          <p:nvPr>
            <p:ph type="body" sz="quarter" idx="10" hasCustomPrompt="1"/>
          </p:nvPr>
        </p:nvSpPr>
        <p:spPr>
          <a:xfrm>
            <a:off x="614949" y="4704825"/>
            <a:ext cx="10958928" cy="768084"/>
          </a:xfrm>
          <a:prstGeom prst="rect">
            <a:avLst/>
          </a:prstGeom>
        </p:spPr>
        <p:txBody>
          <a:bodyPr anchor="ctr">
            <a:noAutofit/>
          </a:bodyPr>
          <a:lstStyle>
            <a:lvl1pPr marL="0" indent="0" algn="ctr">
              <a:buNone/>
              <a:defRPr sz="5394"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4949" y="5490439"/>
            <a:ext cx="10958928" cy="499819"/>
          </a:xfrm>
          <a:prstGeom prst="rect">
            <a:avLst/>
          </a:prstGeom>
        </p:spPr>
        <p:txBody>
          <a:bodyPr anchor="ctr">
            <a:noAutofit/>
          </a:bodyPr>
          <a:lstStyle>
            <a:lvl1pPr marL="0" indent="0" algn="ctr">
              <a:buNone/>
              <a:defRPr sz="3997"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8611" y="867752"/>
            <a:ext cx="3551604"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0992242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6" name="Rectangle 5"/>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44" y="1792355"/>
            <a:ext cx="1829828"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144" y="1792355"/>
            <a:ext cx="914914"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4972" y="1121144"/>
            <a:ext cx="9927138"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620" y="100750"/>
            <a:ext cx="8397308" cy="882654"/>
          </a:xfrm>
        </p:spPr>
        <p:txBody>
          <a:bodyPr/>
          <a:lstStyle>
            <a:lvl1pPr>
              <a:defRPr/>
            </a:lvl1pPr>
          </a:lstStyle>
          <a:p>
            <a:r>
              <a:rPr lang="en-US" dirty="0"/>
              <a:t>Slide Title</a:t>
            </a:r>
          </a:p>
        </p:txBody>
      </p:sp>
      <p:pic>
        <p:nvPicPr>
          <p:cNvPr id="15" name="Picture 14">
            <a:extLst>
              <a:ext uri="{FF2B5EF4-FFF2-40B4-BE49-F238E27FC236}">
                <a16:creationId xmlns:a16="http://schemas.microsoft.com/office/drawing/2014/main" id="{00505D47-5EAF-4709-A366-B1437B04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3038" y="274595"/>
            <a:ext cx="2144287" cy="534964"/>
          </a:xfrm>
          <a:prstGeom prst="rect">
            <a:avLst/>
          </a:prstGeom>
        </p:spPr>
      </p:pic>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4/4/2019</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spTree>
    <p:extLst>
      <p:ext uri="{BB962C8B-B14F-4D97-AF65-F5344CB8AC3E}">
        <p14:creationId xmlns:p14="http://schemas.microsoft.com/office/powerpoint/2010/main" val="25861238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892" y="3314705"/>
            <a:ext cx="1260337"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620" y="100750"/>
            <a:ext cx="8397308"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8564" y="1121144"/>
            <a:ext cx="10033549"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4/4/2019</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A1E6AED5-8603-4881-90EA-963A2A5A2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3038" y="274595"/>
            <a:ext cx="2144287" cy="534964"/>
          </a:xfrm>
          <a:prstGeom prst="rect">
            <a:avLst/>
          </a:prstGeom>
        </p:spPr>
      </p:pic>
    </p:spTree>
    <p:extLst>
      <p:ext uri="{BB962C8B-B14F-4D97-AF65-F5344CB8AC3E}">
        <p14:creationId xmlns:p14="http://schemas.microsoft.com/office/powerpoint/2010/main" val="30306807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4/4/2019</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0991B60F-461F-45D1-A35C-8AC3D83E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42718528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7001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2" y="6184674"/>
            <a:ext cx="12188825"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24" tIns="60912" rIns="121824" bIns="60912" numCol="1" spcCol="0" rtlCol="0" fromWordArt="0" anchor="ctr" anchorCtr="0" forceAA="0" compatLnSpc="1">
            <a:prstTxWarp prst="textNoShape">
              <a:avLst/>
            </a:prstTxWarp>
            <a:noAutofit/>
          </a:bodyP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0306" y="4824666"/>
            <a:ext cx="1868214"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5088" y="5206774"/>
            <a:ext cx="95865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352" y="1195931"/>
            <a:ext cx="5424735"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3738" y="1195931"/>
            <a:ext cx="5424734"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768" y="6390561"/>
            <a:ext cx="808502" cy="308845"/>
          </a:xfrm>
        </p:spPr>
        <p:txBody>
          <a:bodyPr/>
          <a:lstStyle/>
          <a:p>
            <a:fld id="{055373AC-9AA7-423B-BA00-BA1C74164DBD}" type="datetime1">
              <a:rPr lang="en-US" smtClean="0"/>
              <a:pPr/>
              <a:t>4/4/2019</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5" name="Picture 14">
            <a:extLst>
              <a:ext uri="{FF2B5EF4-FFF2-40B4-BE49-F238E27FC236}">
                <a16:creationId xmlns:a16="http://schemas.microsoft.com/office/drawing/2014/main" id="{23AACB49-5E4F-4436-9D82-E83B52A7F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1213945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5" y="-17929"/>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78" rtl="0" eaLnBrk="1" fontAlgn="auto" latinLnBrk="1" hangingPunct="1">
              <a:lnSpc>
                <a:spcPct val="100000"/>
              </a:lnSpc>
              <a:spcBef>
                <a:spcPts val="0"/>
              </a:spcBef>
              <a:spcAft>
                <a:spcPts val="0"/>
              </a:spcAft>
              <a:buClrTx/>
              <a:buSzTx/>
              <a:buFontTx/>
              <a:buNone/>
              <a:tabLst/>
              <a:defRPr/>
            </a:pPr>
            <a:endParaRPr kumimoji="0" lang="ko-KR" altLang="en-US" sz="2397"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452" y="1196126"/>
            <a:ext cx="11808021" cy="5185625"/>
          </a:xfrm>
        </p:spPr>
        <p:txBody>
          <a:bodyPr/>
          <a:lstStyle>
            <a:lvl1pPr marL="0" indent="0">
              <a:buNone/>
              <a:defRPr>
                <a:solidFill>
                  <a:schemeClr val="tx1"/>
                </a:solidFill>
              </a:defRPr>
            </a:lvl1pPr>
            <a:lvl2pPr marL="609036"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123" y="1830476"/>
            <a:ext cx="10958580"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7"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4/4/2019</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1" name="Picture 10">
            <a:extLst>
              <a:ext uri="{FF2B5EF4-FFF2-40B4-BE49-F238E27FC236}">
                <a16:creationId xmlns:a16="http://schemas.microsoft.com/office/drawing/2014/main" id="{2EB003D1-D2F8-474E-9E8E-075BE60E92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4" y="232973"/>
            <a:ext cx="2125527" cy="530284"/>
          </a:xfrm>
          <a:prstGeom prst="rect">
            <a:avLst/>
          </a:prstGeom>
        </p:spPr>
      </p:pic>
    </p:spTree>
    <p:extLst>
      <p:ext uri="{BB962C8B-B14F-4D97-AF65-F5344CB8AC3E}">
        <p14:creationId xmlns:p14="http://schemas.microsoft.com/office/powerpoint/2010/main" val="5270886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768" y="6397197"/>
            <a:ext cx="808502"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4/4/2019</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270" y="6397197"/>
            <a:ext cx="10564533"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3400" y="6397197"/>
            <a:ext cx="428710"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356" y="100750"/>
            <a:ext cx="9503571"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363" y="1138844"/>
            <a:ext cx="11801748"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84950972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5" r:id="rId15"/>
    <p:sldLayoutId id="2147483662" r:id="rId1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072" rtl="0" eaLnBrk="1" latinLnBrk="1" hangingPunct="1">
        <a:spcBef>
          <a:spcPct val="0"/>
        </a:spcBef>
        <a:buNone/>
        <a:defRPr sz="3997" b="1" kern="1200">
          <a:solidFill>
            <a:schemeClr val="tx1"/>
          </a:solidFill>
          <a:latin typeface="+mj-lt"/>
          <a:ea typeface="+mj-ea"/>
          <a:cs typeface="+mj-cs"/>
        </a:defRPr>
      </a:lvl1pPr>
    </p:titleStyle>
    <p:bodyStyle>
      <a:lvl1pPr marL="456778" indent="-456778" algn="l" defTabSz="1218072" rtl="0" eaLnBrk="1" latinLnBrk="1" hangingPunct="1">
        <a:lnSpc>
          <a:spcPct val="105000"/>
        </a:lnSpc>
        <a:spcBef>
          <a:spcPts val="600"/>
        </a:spcBef>
        <a:spcAft>
          <a:spcPts val="600"/>
        </a:spcAft>
        <a:buFont typeface="Wingdings" panose="05000000000000000000" pitchFamily="2" charset="2"/>
        <a:buChar char="§"/>
        <a:defRPr sz="3397" kern="1200">
          <a:solidFill>
            <a:schemeClr val="tx1"/>
          </a:solidFill>
          <a:latin typeface="+mn-lt"/>
          <a:ea typeface="+mn-ea"/>
          <a:cs typeface="+mn-cs"/>
        </a:defRPr>
      </a:lvl1pPr>
      <a:lvl2pPr marL="989684" indent="-380648" algn="l" defTabSz="1218072" rtl="0" eaLnBrk="1" latinLnBrk="1" hangingPunct="1">
        <a:lnSpc>
          <a:spcPct val="105000"/>
        </a:lnSpc>
        <a:spcBef>
          <a:spcPts val="600"/>
        </a:spcBef>
        <a:spcAft>
          <a:spcPts val="600"/>
        </a:spcAft>
        <a:buFont typeface="Wingdings" panose="05000000000000000000" pitchFamily="2" charset="2"/>
        <a:buChar char="§"/>
        <a:defRPr sz="3197" kern="1200">
          <a:solidFill>
            <a:schemeClr val="tx1"/>
          </a:solidFill>
          <a:latin typeface="+mn-lt"/>
          <a:ea typeface="+mn-ea"/>
          <a:cs typeface="+mn-cs"/>
        </a:defRPr>
      </a:lvl2pPr>
      <a:lvl3pPr marL="1522591" indent="-304519" algn="l" defTabSz="1218072" rtl="0" eaLnBrk="1" latinLnBrk="1" hangingPunct="1">
        <a:lnSpc>
          <a:spcPct val="105000"/>
        </a:lnSpc>
        <a:spcBef>
          <a:spcPts val="600"/>
        </a:spcBef>
        <a:spcAft>
          <a:spcPts val="600"/>
        </a:spcAft>
        <a:buFont typeface="Wingdings" panose="05000000000000000000" pitchFamily="2" charset="2"/>
        <a:buChar char="§"/>
        <a:defRPr sz="2997" kern="1200">
          <a:solidFill>
            <a:schemeClr val="tx1"/>
          </a:solidFill>
          <a:latin typeface="+mn-lt"/>
          <a:ea typeface="+mn-ea"/>
          <a:cs typeface="+mn-cs"/>
        </a:defRPr>
      </a:lvl3pPr>
      <a:lvl4pPr marL="2131627" indent="-304519" algn="l" defTabSz="1218072" rtl="0" eaLnBrk="1" latinLnBrk="1" hangingPunct="1">
        <a:lnSpc>
          <a:spcPct val="105000"/>
        </a:lnSpc>
        <a:spcBef>
          <a:spcPts val="600"/>
        </a:spcBef>
        <a:spcAft>
          <a:spcPts val="600"/>
        </a:spcAft>
        <a:buFont typeface="Wingdings" panose="05000000000000000000" pitchFamily="2" charset="2"/>
        <a:buChar char="§"/>
        <a:defRPr sz="2797" kern="1200">
          <a:solidFill>
            <a:schemeClr val="tx1"/>
          </a:solidFill>
          <a:latin typeface="+mn-lt"/>
          <a:ea typeface="+mn-ea"/>
          <a:cs typeface="+mn-cs"/>
        </a:defRPr>
      </a:lvl4pPr>
      <a:lvl5pPr marL="2740663" indent="-304519" algn="l" defTabSz="1218072" rtl="0" eaLnBrk="1" latinLnBrk="1" hangingPunct="1">
        <a:lnSpc>
          <a:spcPct val="105000"/>
        </a:lnSpc>
        <a:spcBef>
          <a:spcPts val="600"/>
        </a:spcBef>
        <a:spcAft>
          <a:spcPts val="600"/>
        </a:spcAft>
        <a:buFont typeface="Wingdings" panose="05000000000000000000" pitchFamily="2" charset="2"/>
        <a:buChar char="§"/>
        <a:defRPr sz="2597" kern="1200">
          <a:solidFill>
            <a:schemeClr val="tx1"/>
          </a:solidFill>
          <a:latin typeface="+mn-lt"/>
          <a:ea typeface="+mn-ea"/>
          <a:cs typeface="+mn-cs"/>
        </a:defRPr>
      </a:lvl5pPr>
      <a:lvl6pPr marL="3349699"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6pPr>
      <a:lvl7pPr marL="3958736"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7pPr>
      <a:lvl8pPr marL="4567772"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8pPr>
      <a:lvl9pPr marL="5176808" indent="-304519" algn="l" defTabSz="1218072" rtl="0" eaLnBrk="1" latinLnBrk="1" hangingPunct="1">
        <a:spcBef>
          <a:spcPct val="20000"/>
        </a:spcBef>
        <a:buFont typeface="Arial" pitchFamily="34" charset="0"/>
        <a:buChar char="•"/>
        <a:defRPr sz="2664" kern="1200">
          <a:solidFill>
            <a:schemeClr val="tx1"/>
          </a:solidFill>
          <a:latin typeface="+mn-lt"/>
          <a:ea typeface="+mn-ea"/>
          <a:cs typeface="+mn-cs"/>
        </a:defRPr>
      </a:lvl9pPr>
    </p:bodyStyle>
    <p:otherStyle>
      <a:defPPr>
        <a:defRPr lang="ko-KR"/>
      </a:defPPr>
      <a:lvl1pPr marL="0" algn="l" defTabSz="1218072" rtl="0" eaLnBrk="1" latinLnBrk="1" hangingPunct="1">
        <a:defRPr sz="2397" kern="1200">
          <a:solidFill>
            <a:schemeClr val="tx1"/>
          </a:solidFill>
          <a:latin typeface="+mn-lt"/>
          <a:ea typeface="+mn-ea"/>
          <a:cs typeface="+mn-cs"/>
        </a:defRPr>
      </a:lvl1pPr>
      <a:lvl2pPr marL="609036" algn="l" defTabSz="1218072" rtl="0" eaLnBrk="1" latinLnBrk="1" hangingPunct="1">
        <a:defRPr sz="2397" kern="1200">
          <a:solidFill>
            <a:schemeClr val="tx1"/>
          </a:solidFill>
          <a:latin typeface="+mn-lt"/>
          <a:ea typeface="+mn-ea"/>
          <a:cs typeface="+mn-cs"/>
        </a:defRPr>
      </a:lvl2pPr>
      <a:lvl3pPr marL="1218072" algn="l" defTabSz="1218072" rtl="0" eaLnBrk="1" latinLnBrk="1" hangingPunct="1">
        <a:defRPr sz="2397" kern="1200">
          <a:solidFill>
            <a:schemeClr val="tx1"/>
          </a:solidFill>
          <a:latin typeface="+mn-lt"/>
          <a:ea typeface="+mn-ea"/>
          <a:cs typeface="+mn-cs"/>
        </a:defRPr>
      </a:lvl3pPr>
      <a:lvl4pPr marL="1827109" algn="l" defTabSz="1218072" rtl="0" eaLnBrk="1" latinLnBrk="1" hangingPunct="1">
        <a:defRPr sz="2397" kern="1200">
          <a:solidFill>
            <a:schemeClr val="tx1"/>
          </a:solidFill>
          <a:latin typeface="+mn-lt"/>
          <a:ea typeface="+mn-ea"/>
          <a:cs typeface="+mn-cs"/>
        </a:defRPr>
      </a:lvl4pPr>
      <a:lvl5pPr marL="2436145" algn="l" defTabSz="1218072" rtl="0" eaLnBrk="1" latinLnBrk="1" hangingPunct="1">
        <a:defRPr sz="2397" kern="1200">
          <a:solidFill>
            <a:schemeClr val="tx1"/>
          </a:solidFill>
          <a:latin typeface="+mn-lt"/>
          <a:ea typeface="+mn-ea"/>
          <a:cs typeface="+mn-cs"/>
        </a:defRPr>
      </a:lvl5pPr>
      <a:lvl6pPr marL="3045182" algn="l" defTabSz="1218072" rtl="0" eaLnBrk="1" latinLnBrk="1" hangingPunct="1">
        <a:defRPr sz="2397" kern="1200">
          <a:solidFill>
            <a:schemeClr val="tx1"/>
          </a:solidFill>
          <a:latin typeface="+mn-lt"/>
          <a:ea typeface="+mn-ea"/>
          <a:cs typeface="+mn-cs"/>
        </a:defRPr>
      </a:lvl6pPr>
      <a:lvl7pPr marL="3654218" algn="l" defTabSz="1218072" rtl="0" eaLnBrk="1" latinLnBrk="1" hangingPunct="1">
        <a:defRPr sz="2397" kern="1200">
          <a:solidFill>
            <a:schemeClr val="tx1"/>
          </a:solidFill>
          <a:latin typeface="+mn-lt"/>
          <a:ea typeface="+mn-ea"/>
          <a:cs typeface="+mn-cs"/>
        </a:defRPr>
      </a:lvl7pPr>
      <a:lvl8pPr marL="4263254" algn="l" defTabSz="1218072" rtl="0" eaLnBrk="1" latinLnBrk="1" hangingPunct="1">
        <a:defRPr sz="2397" kern="1200">
          <a:solidFill>
            <a:schemeClr val="tx1"/>
          </a:solidFill>
          <a:latin typeface="+mn-lt"/>
          <a:ea typeface="+mn-ea"/>
          <a:cs typeface="+mn-cs"/>
        </a:defRPr>
      </a:lvl8pPr>
      <a:lvl9pPr marL="4872290" algn="l" defTabSz="1218072" rtl="0" eaLnBrk="1" latinLnBrk="1" hangingPunct="1">
        <a:defRPr sz="239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160" userDrawn="1">
          <p15:clr>
            <a:srgbClr val="F26B43"/>
          </p15:clr>
        </p15:guide>
        <p15:guide id="4"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softuni.bg/courses/csharp-oop-advanced-high-quality-code"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hyperlink" Target="https://netpeak.bg/" TargetMode="External"/><Relationship Id="rId18" Type="http://schemas.openxmlformats.org/officeDocument/2006/relationships/image" Target="../media/image55.png"/><Relationship Id="rId26" Type="http://schemas.openxmlformats.org/officeDocument/2006/relationships/image" Target="../media/image35.png"/><Relationship Id="rId3" Type="http://schemas.openxmlformats.org/officeDocument/2006/relationships/hyperlink" Target="http://www.infragistics.com/" TargetMode="External"/><Relationship Id="rId21" Type="http://schemas.openxmlformats.org/officeDocument/2006/relationships/hyperlink" Target="https://www.sbtech.com/" TargetMode="External"/><Relationship Id="rId7" Type="http://schemas.openxmlformats.org/officeDocument/2006/relationships/hyperlink" Target="https://motion-software.com/" TargetMode="External"/><Relationship Id="rId12" Type="http://schemas.openxmlformats.org/officeDocument/2006/relationships/image" Target="../media/image53.png"/><Relationship Id="rId17" Type="http://schemas.openxmlformats.org/officeDocument/2006/relationships/hyperlink" Target="http://www.telenor.bg/" TargetMode="External"/><Relationship Id="rId25" Type="http://schemas.openxmlformats.org/officeDocument/2006/relationships/hyperlink" Target="https://www.superhosting.bg/" TargetMode="External"/><Relationship Id="rId2" Type="http://schemas.openxmlformats.org/officeDocument/2006/relationships/notesSlide" Target="../notesSlides/notesSlide25.xml"/><Relationship Id="rId16" Type="http://schemas.openxmlformats.org/officeDocument/2006/relationships/image" Target="../media/image54.png"/><Relationship Id="rId20"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hyperlink" Target="https://aeternity.com/" TargetMode="External"/><Relationship Id="rId24" Type="http://schemas.openxmlformats.org/officeDocument/2006/relationships/image" Target="../media/image57.png"/><Relationship Id="rId5" Type="http://schemas.openxmlformats.org/officeDocument/2006/relationships/hyperlink" Target="https://www.indeavr.com/en" TargetMode="External"/><Relationship Id="rId15" Type="http://schemas.openxmlformats.org/officeDocument/2006/relationships/hyperlink" Target="https://www.softwaregroup.com/" TargetMode="External"/><Relationship Id="rId23" Type="http://schemas.openxmlformats.org/officeDocument/2006/relationships/hyperlink" Target="http://www.postbank.bg/" TargetMode="External"/><Relationship Id="rId28" Type="http://schemas.openxmlformats.org/officeDocument/2006/relationships/image" Target="../media/image58.png"/><Relationship Id="rId10" Type="http://schemas.openxmlformats.org/officeDocument/2006/relationships/image" Target="../media/image52.jpeg"/><Relationship Id="rId19" Type="http://schemas.openxmlformats.org/officeDocument/2006/relationships/hyperlink" Target="http://www.xs-software.com/" TargetMode="External"/><Relationship Id="rId4" Type="http://schemas.openxmlformats.org/officeDocument/2006/relationships/image" Target="../media/image49.png"/><Relationship Id="rId9" Type="http://schemas.openxmlformats.org/officeDocument/2006/relationships/hyperlink" Target="https://www.liebherr.com/en/deu/start/start-page.html" TargetMode="External"/><Relationship Id="rId14" Type="http://schemas.openxmlformats.org/officeDocument/2006/relationships/image" Target="../media/image34.png"/><Relationship Id="rId22" Type="http://schemas.openxmlformats.org/officeDocument/2006/relationships/image" Target="../media/image28.png"/><Relationship Id="rId27" Type="http://schemas.openxmlformats.org/officeDocument/2006/relationships/hyperlink" Target="http://smartit.bg/"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www.lukanet.com/" TargetMode="External"/><Relationship Id="rId3" Type="http://schemas.openxmlformats.org/officeDocument/2006/relationships/image" Target="../media/image59.jpeg"/><Relationship Id="rId7"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www.world-of-myths.com/" TargetMode="External"/><Relationship Id="rId5" Type="http://schemas.openxmlformats.org/officeDocument/2006/relationships/image" Target="../media/image60.png"/><Relationship Id="rId4" Type="http://schemas.openxmlformats.org/officeDocument/2006/relationships/hyperlink" Target="https://www.onebitsoftware.net/" TargetMode="External"/><Relationship Id="rId9" Type="http://schemas.openxmlformats.org/officeDocument/2006/relationships/image" Target="../media/image62.gif"/></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oftuni.bg/" TargetMode="External"/><Relationship Id="rId7" Type="http://schemas.openxmlformats.org/officeDocument/2006/relationships/hyperlink" Target="https://softuni.org/" TargetMode="External"/><Relationship Id="rId12"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36.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ea typeface="Calibri"/>
                <a:cs typeface="Calibri"/>
                <a:sym typeface="Calibri"/>
              </a:rPr>
              <a:t>Object Communication and Events</a:t>
            </a:r>
            <a:endParaRPr lang="en-US" dirty="0"/>
          </a:p>
        </p:txBody>
      </p:sp>
      <p:sp>
        <p:nvSpPr>
          <p:cNvPr id="17" name="Text Placeholder 6"/>
          <p:cNvSpPr>
            <a:spLocks noGrp="1"/>
          </p:cNvSpPr>
          <p:nvPr>
            <p:ph type="body" sz="quarter" idx="17"/>
          </p:nvPr>
        </p:nvSpPr>
        <p:spPr/>
        <p:txBody>
          <a:bodyPr/>
          <a:lstStyle/>
          <a:p>
            <a:r>
              <a:rPr lang="en-US" dirty="0" err="1"/>
              <a:t>SoftUni</a:t>
            </a:r>
            <a:r>
              <a:rPr lang="en-US" dirty="0"/>
              <a:t> Team</a:t>
            </a:r>
          </a:p>
        </p:txBody>
      </p:sp>
      <p:sp>
        <p:nvSpPr>
          <p:cNvPr id="18" name="Text Placeholder 7"/>
          <p:cNvSpPr>
            <a:spLocks noGrp="1"/>
          </p:cNvSpPr>
          <p:nvPr>
            <p:ph type="body" sz="quarter" idx="18"/>
          </p:nvPr>
        </p:nvSpPr>
        <p:spPr/>
        <p:txBody>
          <a:bodyPr>
            <a:normAutofit lnSpcReduction="10000"/>
          </a:bodyPr>
          <a:lstStyle/>
          <a:p>
            <a:r>
              <a:rPr lang="en-US" dirty="0"/>
              <a:t>Technical Trainers</a:t>
            </a:r>
          </a:p>
        </p:txBody>
      </p:sp>
      <p:sp>
        <p:nvSpPr>
          <p:cNvPr id="19" name="Text Placeholder 10"/>
          <p:cNvSpPr>
            <a:spLocks noGrp="1"/>
          </p:cNvSpPr>
          <p:nvPr>
            <p:ph type="body" sz="quarter" idx="19"/>
          </p:nvPr>
        </p:nvSpPr>
        <p:spPr/>
        <p:txBody>
          <a:bodyPr>
            <a:normAutofit fontScale="92500"/>
          </a:bodyPr>
          <a:lstStyle/>
          <a:p>
            <a:r>
              <a:rPr lang="en-US" dirty="0"/>
              <a:t>Software University</a:t>
            </a:r>
          </a:p>
        </p:txBody>
      </p:sp>
      <p:sp>
        <p:nvSpPr>
          <p:cNvPr id="20" name="Text Placeholder 11"/>
          <p:cNvSpPr>
            <a:spLocks noGrp="1"/>
          </p:cNvSpPr>
          <p:nvPr>
            <p:ph type="body" sz="quarter" idx="20"/>
          </p:nvPr>
        </p:nvSpPr>
        <p:spPr/>
        <p:txBody>
          <a:bodyPr>
            <a:normAutofit lnSpcReduction="10000"/>
          </a:bodyPr>
          <a:lstStyle/>
          <a:p>
            <a:r>
              <a:rPr lang="en-US" dirty="0">
                <a:hlinkClick r:id="rId3"/>
              </a:rPr>
              <a:t>http://softuni.bg</a:t>
            </a:r>
            <a:endParaRPr lang="en-US" dirty="0"/>
          </a:p>
        </p:txBody>
      </p:sp>
      <p:pic>
        <p:nvPicPr>
          <p:cNvPr id="12" name="Picture 3" descr="C:\Documents\Courses\OOP\OOP Images\20101026061253!Current_event_mar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34" y="1707823"/>
            <a:ext cx="3908355" cy="2793143"/>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34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type="body" sz="quarter" idx="10"/>
          </p:nvPr>
        </p:nvSpPr>
        <p:spPr/>
        <p:txBody>
          <a:bodyPr/>
          <a:lstStyle/>
          <a:p>
            <a:r>
              <a:rPr lang="en-US" dirty="0"/>
              <a:t>Invoke</a:t>
            </a:r>
          </a:p>
          <a:p>
            <a:endParaRPr lang="en-US" dirty="0"/>
          </a:p>
          <a:p>
            <a:endParaRPr lang="bg-BG" dirty="0"/>
          </a:p>
          <a:p>
            <a:r>
              <a:rPr lang="en-US" dirty="0"/>
              <a:t>Add to the invocation list</a:t>
            </a:r>
          </a:p>
        </p:txBody>
      </p:sp>
      <p:sp>
        <p:nvSpPr>
          <p:cNvPr id="2" name="Title 1"/>
          <p:cNvSpPr>
            <a:spLocks noGrp="1"/>
          </p:cNvSpPr>
          <p:nvPr>
            <p:ph type="title"/>
          </p:nvPr>
        </p:nvSpPr>
        <p:spPr/>
        <p:txBody>
          <a:bodyPr/>
          <a:lstStyle/>
          <a:p>
            <a:r>
              <a:rPr lang="en-US"/>
              <a:t>Delegate Operations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10</a:t>
            </a:fld>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606425" y="1752600"/>
            <a:ext cx="10745787" cy="1384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cs typeface="Consolas" pitchFamily="49" charset="0"/>
              </a:rPr>
              <a:t>WorkPerfHandler dele = </a:t>
            </a:r>
            <a:endParaRPr lang="bg-BG" sz="2800" b="1" noProof="1">
              <a:latin typeface="Consolas" pitchFamily="49" charset="0"/>
              <a:cs typeface="Consolas" pitchFamily="49" charset="0"/>
            </a:endParaRPr>
          </a:p>
          <a:p>
            <a:r>
              <a:rPr lang="bg-BG" sz="2800" b="1" noProof="1">
                <a:latin typeface="Consolas" pitchFamily="49" charset="0"/>
                <a:cs typeface="Consolas" pitchFamily="49" charset="0"/>
              </a:rPr>
              <a:t>              </a:t>
            </a:r>
            <a:r>
              <a:rPr lang="en-US" sz="2800" b="1" noProof="1">
                <a:latin typeface="Consolas" pitchFamily="49" charset="0"/>
                <a:cs typeface="Consolas" pitchFamily="49" charset="0"/>
              </a:rPr>
              <a:t>new WorkPerfHandler(WorkPerformed); </a:t>
            </a:r>
          </a:p>
          <a:p>
            <a:r>
              <a:rPr lang="en-US" sz="2800" b="1" noProof="1">
                <a:latin typeface="Consolas" pitchFamily="49" charset="0"/>
                <a:cs typeface="Consolas" pitchFamily="49" charset="0"/>
              </a:rPr>
              <a:t>dele(5, WorkType.Golf); </a:t>
            </a:r>
          </a:p>
        </p:txBody>
      </p:sp>
      <p:sp>
        <p:nvSpPr>
          <p:cNvPr id="9" name="Rectangle 8">
            <a:extLst>
              <a:ext uri="{FF2B5EF4-FFF2-40B4-BE49-F238E27FC236}">
                <a16:creationId xmlns:a16="http://schemas.microsoft.com/office/drawing/2014/main" id="{AD1FF434-57C8-4197-BD51-E911190890AD}"/>
              </a:ext>
            </a:extLst>
          </p:cNvPr>
          <p:cNvSpPr>
            <a:spLocks noChangeArrowheads="1"/>
          </p:cNvSpPr>
          <p:nvPr/>
        </p:nvSpPr>
        <p:spPr bwMode="auto">
          <a:xfrm>
            <a:off x="606425" y="3962400"/>
            <a:ext cx="10745787"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cs typeface="Consolas" pitchFamily="49" charset="0"/>
              </a:rPr>
              <a:t>var first = new WorkPerfHandler(WorkPerformed);</a:t>
            </a:r>
          </a:p>
          <a:p>
            <a:r>
              <a:rPr lang="en-US" sz="2800" b="1" noProof="1">
                <a:latin typeface="Consolas" pitchFamily="49" charset="0"/>
                <a:cs typeface="Consolas" pitchFamily="49" charset="0"/>
              </a:rPr>
              <a:t>var second = new WorkPerfHandler(WorkPerformedSecond);</a:t>
            </a:r>
            <a:endParaRPr lang="bg-BG" sz="2800" b="1" noProof="1">
              <a:latin typeface="Consolas" pitchFamily="49" charset="0"/>
              <a:cs typeface="Consolas" pitchFamily="49" charset="0"/>
            </a:endParaRPr>
          </a:p>
          <a:p>
            <a:r>
              <a:rPr lang="en-US" sz="2800" b="1" noProof="1">
                <a:latin typeface="Consolas" pitchFamily="49" charset="0"/>
                <a:cs typeface="Consolas" pitchFamily="49" charset="0"/>
              </a:rPr>
              <a:t>first += second;</a:t>
            </a:r>
          </a:p>
          <a:p>
            <a:r>
              <a:rPr lang="en-US" sz="2800" b="1" noProof="1">
                <a:latin typeface="Consolas" pitchFamily="49" charset="0"/>
                <a:cs typeface="Consolas" pitchFamily="49" charset="0"/>
              </a:rPr>
              <a:t>first(5, WorkType.Golf); </a:t>
            </a:r>
          </a:p>
        </p:txBody>
      </p:sp>
    </p:spTree>
    <p:extLst>
      <p:ext uri="{BB962C8B-B14F-4D97-AF65-F5344CB8AC3E}">
        <p14:creationId xmlns:p14="http://schemas.microsoft.com/office/powerpoint/2010/main" val="26900206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lnSpcReduction="10000"/>
          </a:bodyPr>
          <a:lstStyle/>
          <a:p>
            <a:r>
              <a:rPr lang="en-US" dirty="0"/>
              <a:t>Can point to static and instance methods</a:t>
            </a:r>
          </a:p>
          <a:p>
            <a:r>
              <a:rPr lang="en-US" dirty="0"/>
              <a:t>Can point to a sequence of </a:t>
            </a:r>
            <a:r>
              <a:rPr lang="en-US" b="1" dirty="0">
                <a:solidFill>
                  <a:schemeClr val="bg1"/>
                </a:solidFill>
              </a:rPr>
              <a:t>multiple methods</a:t>
            </a:r>
          </a:p>
          <a:p>
            <a:r>
              <a:rPr lang="en-US" dirty="0"/>
              <a:t>Used to perform </a:t>
            </a:r>
            <a:r>
              <a:rPr lang="en-US" b="1" dirty="0">
                <a:solidFill>
                  <a:schemeClr val="bg1"/>
                </a:solidFill>
              </a:rPr>
              <a:t>callbacks</a:t>
            </a:r>
            <a:r>
              <a:rPr lang="en-US" dirty="0"/>
              <a:t> invocations</a:t>
            </a:r>
          </a:p>
          <a:p>
            <a:r>
              <a:rPr lang="en-US" dirty="0"/>
              <a:t>Used to implement the "</a:t>
            </a:r>
            <a:r>
              <a:rPr lang="en-US" b="1" dirty="0">
                <a:solidFill>
                  <a:schemeClr val="bg1"/>
                </a:solidFill>
              </a:rPr>
              <a:t>publish-subscribe</a:t>
            </a:r>
            <a:r>
              <a:rPr lang="en-US" dirty="0"/>
              <a:t>" model</a:t>
            </a:r>
          </a:p>
          <a:p>
            <a:pPr lvl="1"/>
            <a:r>
              <a:rPr lang="en-US" dirty="0"/>
              <a:t>Components publish their events</a:t>
            </a:r>
          </a:p>
          <a:p>
            <a:pPr lvl="2"/>
            <a:r>
              <a:rPr lang="en-US" dirty="0"/>
              <a:t>E.g. </a:t>
            </a:r>
            <a:r>
              <a:rPr lang="en-US" noProof="1"/>
              <a:t>Button</a:t>
            </a:r>
            <a:r>
              <a:rPr lang="en-US" dirty="0"/>
              <a:t> publishes </a:t>
            </a:r>
            <a:r>
              <a:rPr lang="en-US" b="1" noProof="1">
                <a:solidFill>
                  <a:schemeClr val="bg1"/>
                </a:solidFill>
              </a:rPr>
              <a:t>Click</a:t>
            </a:r>
            <a:r>
              <a:rPr lang="en-US" dirty="0"/>
              <a:t> and </a:t>
            </a:r>
            <a:r>
              <a:rPr lang="en-US" b="1" noProof="1">
                <a:solidFill>
                  <a:schemeClr val="bg1"/>
                </a:solidFill>
              </a:rPr>
              <a:t>MouseOver</a:t>
            </a:r>
            <a:r>
              <a:rPr lang="en-US" dirty="0"/>
              <a:t> </a:t>
            </a:r>
            <a:r>
              <a:rPr lang="en-US" b="1" dirty="0">
                <a:solidFill>
                  <a:schemeClr val="bg1"/>
                </a:solidFill>
              </a:rPr>
              <a:t>events</a:t>
            </a:r>
          </a:p>
          <a:p>
            <a:pPr lvl="1"/>
            <a:r>
              <a:rPr lang="en-US" dirty="0"/>
              <a:t>Other components </a:t>
            </a:r>
            <a:r>
              <a:rPr lang="en-US" b="1" dirty="0">
                <a:solidFill>
                  <a:schemeClr val="bg1"/>
                </a:solidFill>
              </a:rPr>
              <a:t>subscribe to events</a:t>
            </a:r>
          </a:p>
          <a:p>
            <a:pPr lvl="2"/>
            <a:r>
              <a:rPr lang="en-US" dirty="0"/>
              <a:t>E.g. </a:t>
            </a:r>
            <a:r>
              <a:rPr lang="en-US" noProof="1"/>
              <a:t>LoginForm</a:t>
            </a:r>
            <a:r>
              <a:rPr lang="en-US" dirty="0"/>
              <a:t> subscribes to </a:t>
            </a:r>
            <a:r>
              <a:rPr lang="en-US" b="1" noProof="1">
                <a:solidFill>
                  <a:schemeClr val="bg1"/>
                </a:solidFill>
              </a:rPr>
              <a:t>LoginButton.Click</a:t>
            </a:r>
          </a:p>
        </p:txBody>
      </p:sp>
      <p:sp>
        <p:nvSpPr>
          <p:cNvPr id="2" name="Title 1"/>
          <p:cNvSpPr>
            <a:spLocks noGrp="1"/>
          </p:cNvSpPr>
          <p:nvPr>
            <p:ph type="title"/>
          </p:nvPr>
        </p:nvSpPr>
        <p:spPr/>
        <p:txBody>
          <a:bodyPr/>
          <a:lstStyle/>
          <a:p>
            <a:r>
              <a:rPr lang="en-US"/>
              <a:t>Delegates Constraints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11</a:t>
            </a:fld>
            <a:endParaRPr lang="en-US" dirty="0"/>
          </a:p>
        </p:txBody>
      </p:sp>
    </p:spTree>
    <p:extLst>
      <p:ext uri="{BB962C8B-B14F-4D97-AF65-F5344CB8AC3E}">
        <p14:creationId xmlns:p14="http://schemas.microsoft.com/office/powerpoint/2010/main" val="2758516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a:t>Delegates Example</a:t>
            </a:r>
            <a:endParaRPr lang="bg-BG" sz="4000" dirty="0"/>
          </a:p>
        </p:txBody>
      </p:sp>
      <p:sp>
        <p:nvSpPr>
          <p:cNvPr id="5" name="Slide Number Placeholder 4"/>
          <p:cNvSpPr>
            <a:spLocks noGrp="1"/>
          </p:cNvSpPr>
          <p:nvPr>
            <p:ph type="sldNum" sz="quarter" idx="13"/>
          </p:nvPr>
        </p:nvSpPr>
        <p:spPr/>
        <p:txBody>
          <a:bodyPr/>
          <a:lstStyle/>
          <a:p>
            <a:fld id="{C014DD1E-5D91-48A3-AD6D-45FBA980D106}" type="slidenum">
              <a:rPr lang="en-US" smtClean="0"/>
              <a:pPr/>
              <a:t>12</a:t>
            </a:fld>
            <a:endParaRPr lang="en-US" dirty="0"/>
          </a:p>
        </p:txBody>
      </p:sp>
      <p:sp>
        <p:nvSpPr>
          <p:cNvPr id="11" name="Text Placeholder 5"/>
          <p:cNvSpPr txBox="1">
            <a:spLocks/>
          </p:cNvSpPr>
          <p:nvPr/>
        </p:nvSpPr>
        <p:spPr>
          <a:xfrm>
            <a:off x="461224" y="1288640"/>
            <a:ext cx="11266376"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defPPr>
              <a:defRPr lang="en-US"/>
            </a:defPPr>
            <a:lvl1pPr>
              <a:defRPr sz="2800" b="1">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dirty="0"/>
              <a:t>static void </a:t>
            </a:r>
            <a:r>
              <a:rPr lang="en-US" dirty="0" err="1"/>
              <a:t>DoWork</a:t>
            </a:r>
            <a:r>
              <a:rPr lang="en-US" dirty="0"/>
              <a:t>(</a:t>
            </a:r>
            <a:r>
              <a:rPr lang="en-US" dirty="0" err="1"/>
              <a:t>WorkPerformedHandler</a:t>
            </a:r>
            <a:r>
              <a:rPr lang="en-US" dirty="0"/>
              <a:t> del)</a:t>
            </a:r>
          </a:p>
          <a:p>
            <a:r>
              <a:rPr lang="en-US" dirty="0"/>
              <a:t>{</a:t>
            </a:r>
          </a:p>
          <a:p>
            <a:r>
              <a:rPr lang="en-US" dirty="0"/>
              <a:t>  del(5, </a:t>
            </a:r>
            <a:r>
              <a:rPr lang="en-US" dirty="0" err="1"/>
              <a:t>WorkType.Golf</a:t>
            </a:r>
            <a:r>
              <a:rPr lang="en-US" dirty="0"/>
              <a:t>);</a:t>
            </a:r>
          </a:p>
          <a:p>
            <a:r>
              <a:rPr lang="en-US" dirty="0"/>
              <a:t>} </a:t>
            </a:r>
          </a:p>
          <a:p>
            <a:r>
              <a:rPr lang="en-US" dirty="0"/>
              <a:t>static void WorkPerformed(int hours, WorkType workType)</a:t>
            </a:r>
          </a:p>
          <a:p>
            <a:r>
              <a:rPr lang="en-US" dirty="0"/>
              <a:t>{</a:t>
            </a:r>
          </a:p>
          <a:p>
            <a:r>
              <a:rPr lang="en-US" dirty="0"/>
              <a:t>  Console.WriteLine("WorkPerformed " + hours.ToString()  </a:t>
            </a:r>
          </a:p>
          <a:p>
            <a:r>
              <a:rPr lang="en-US" dirty="0"/>
              <a:t>                             + " hours of " + workType);</a:t>
            </a:r>
          </a:p>
          <a:p>
            <a:r>
              <a:rPr lang="en-US" dirty="0"/>
              <a:t>}</a:t>
            </a:r>
          </a:p>
          <a:p>
            <a:r>
              <a:rPr lang="en-US" i="1" dirty="0">
                <a:solidFill>
                  <a:schemeClr val="accent2"/>
                </a:solidFill>
              </a:rPr>
              <a:t>//</a:t>
            </a:r>
            <a:r>
              <a:rPr lang="en-US" dirty="0">
                <a:solidFill>
                  <a:schemeClr val="accent2"/>
                </a:solidFill>
              </a:rPr>
              <a:t>TODO:</a:t>
            </a:r>
            <a:r>
              <a:rPr lang="en-US" i="1" dirty="0">
                <a:solidFill>
                  <a:schemeClr val="accent2"/>
                </a:solidFill>
              </a:rPr>
              <a:t> Implement same logic in next two methods:</a:t>
            </a:r>
          </a:p>
          <a:p>
            <a:r>
              <a:rPr lang="en-US" i="1" dirty="0">
                <a:solidFill>
                  <a:schemeClr val="accent2"/>
                </a:solidFill>
              </a:rPr>
              <a:t>//WorkPerformedSecond(int hours, WorkType workType)</a:t>
            </a:r>
          </a:p>
          <a:p>
            <a:r>
              <a:rPr lang="en-US" i="1" dirty="0">
                <a:solidFill>
                  <a:schemeClr val="accent2"/>
                </a:solidFill>
              </a:rPr>
              <a:t>//WorkPerformedThird(int hours, WorkType workType)</a:t>
            </a:r>
          </a:p>
        </p:txBody>
      </p:sp>
    </p:spTree>
    <p:extLst>
      <p:ext uri="{BB962C8B-B14F-4D97-AF65-F5344CB8AC3E}">
        <p14:creationId xmlns:p14="http://schemas.microsoft.com/office/powerpoint/2010/main" val="688194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943C95-9C7A-482E-9EC5-2F2C01E79F69}"/>
              </a:ext>
            </a:extLst>
          </p:cNvPr>
          <p:cNvSpPr>
            <a:spLocks noGrp="1"/>
          </p:cNvSpPr>
          <p:nvPr>
            <p:ph type="body" sz="quarter" idx="10"/>
          </p:nvPr>
        </p:nvSpPr>
        <p:spPr/>
        <p:txBody>
          <a:bodyPr/>
          <a:lstStyle/>
          <a:p>
            <a:r>
              <a:rPr lang="en-US" dirty="0"/>
              <a:t>Events</a:t>
            </a:r>
            <a:endParaRPr lang="en-GB" dirty="0"/>
          </a:p>
        </p:txBody>
      </p:sp>
      <p:sp>
        <p:nvSpPr>
          <p:cNvPr id="5" name="Text Placeholder 4">
            <a:extLst>
              <a:ext uri="{FF2B5EF4-FFF2-40B4-BE49-F238E27FC236}">
                <a16:creationId xmlns:a16="http://schemas.microsoft.com/office/drawing/2014/main" id="{722A95A4-A398-4C35-8E65-1E6097230B19}"/>
              </a:ext>
            </a:extLst>
          </p:cNvPr>
          <p:cNvSpPr>
            <a:spLocks noGrp="1"/>
          </p:cNvSpPr>
          <p:nvPr>
            <p:ph type="body" sz="quarter" idx="11"/>
          </p:nvPr>
        </p:nvSpPr>
        <p:spPr/>
        <p:txBody>
          <a:bodyPr/>
          <a:lstStyle/>
          <a:p>
            <a:r>
              <a:rPr lang="en-GB" dirty="0"/>
              <a:t>Overview</a:t>
            </a:r>
          </a:p>
        </p:txBody>
      </p:sp>
      <p:pic>
        <p:nvPicPr>
          <p:cNvPr id="3" name="Picture 2"/>
          <p:cNvPicPr>
            <a:picLocks noChangeAspect="1"/>
          </p:cNvPicPr>
          <p:nvPr/>
        </p:nvPicPr>
        <p:blipFill>
          <a:blip r:embed="rId2"/>
          <a:stretch>
            <a:fillRect/>
          </a:stretch>
        </p:blipFill>
        <p:spPr>
          <a:xfrm>
            <a:off x="3503612" y="829797"/>
            <a:ext cx="4560846" cy="3620282"/>
          </a:xfrm>
          <a:prstGeom prst="rect">
            <a:avLst/>
          </a:prstGeom>
        </p:spPr>
      </p:pic>
    </p:spTree>
    <p:extLst>
      <p:ext uri="{BB962C8B-B14F-4D97-AF65-F5344CB8AC3E}">
        <p14:creationId xmlns:p14="http://schemas.microsoft.com/office/powerpoint/2010/main" val="33419145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Events are notifications</a:t>
            </a:r>
          </a:p>
          <a:p>
            <a:r>
              <a:rPr lang="en-US" dirty="0"/>
              <a:t>Play a central role in the .NET world</a:t>
            </a:r>
          </a:p>
          <a:p>
            <a:r>
              <a:rPr lang="en-US" dirty="0"/>
              <a:t>Provide a way to trigger notifications from </a:t>
            </a:r>
            <a:br>
              <a:rPr lang="en-US" dirty="0"/>
            </a:br>
            <a:r>
              <a:rPr lang="en-US" dirty="0"/>
              <a:t>end users or from objects</a:t>
            </a:r>
          </a:p>
        </p:txBody>
      </p:sp>
      <p:sp>
        <p:nvSpPr>
          <p:cNvPr id="2" name="Title 1"/>
          <p:cNvSpPr>
            <a:spLocks noGrp="1"/>
          </p:cNvSpPr>
          <p:nvPr>
            <p:ph type="title"/>
          </p:nvPr>
        </p:nvSpPr>
        <p:spPr/>
        <p:txBody>
          <a:bodyPr/>
          <a:lstStyle/>
          <a:p>
            <a:r>
              <a:rPr lang="en-US"/>
              <a:t>What are Events?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14</a:t>
            </a:fld>
            <a:endParaRPr lang="en-US" dirty="0"/>
          </a:p>
        </p:txBody>
      </p:sp>
    </p:spTree>
    <p:extLst>
      <p:ext uri="{BB962C8B-B14F-4D97-AF65-F5344CB8AC3E}">
        <p14:creationId xmlns:p14="http://schemas.microsoft.com/office/powerpoint/2010/main" val="28313715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Events signal the occurrence of an action/notification</a:t>
            </a:r>
          </a:p>
          <a:p>
            <a:r>
              <a:rPr lang="en-US" dirty="0"/>
              <a:t>Objects that raise events don’t need to explicitly know the </a:t>
            </a:r>
            <a:br>
              <a:rPr lang="en-US" dirty="0"/>
            </a:br>
            <a:r>
              <a:rPr lang="en-US" dirty="0"/>
              <a:t>object that will handle the event</a:t>
            </a:r>
          </a:p>
          <a:p>
            <a:r>
              <a:rPr lang="en-US" dirty="0"/>
              <a:t>Events pass </a:t>
            </a:r>
            <a:r>
              <a:rPr lang="en-US" noProof="1"/>
              <a:t>EventArgs</a:t>
            </a:r>
            <a:r>
              <a:rPr lang="en-US" dirty="0"/>
              <a:t>(event data)</a:t>
            </a:r>
          </a:p>
        </p:txBody>
      </p:sp>
      <p:sp>
        <p:nvSpPr>
          <p:cNvPr id="2" name="Title 1"/>
          <p:cNvSpPr>
            <a:spLocks noGrp="1"/>
          </p:cNvSpPr>
          <p:nvPr>
            <p:ph type="title"/>
          </p:nvPr>
        </p:nvSpPr>
        <p:spPr/>
        <p:txBody>
          <a:bodyPr/>
          <a:lstStyle/>
          <a:p>
            <a:r>
              <a:rPr lang="en-US"/>
              <a:t>What are Events?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15</a:t>
            </a:fld>
            <a:endParaRPr lang="en-US" dirty="0"/>
          </a:p>
        </p:txBody>
      </p:sp>
      <p:grpSp>
        <p:nvGrpSpPr>
          <p:cNvPr id="12" name="Group 11">
            <a:extLst>
              <a:ext uri="{FF2B5EF4-FFF2-40B4-BE49-F238E27FC236}">
                <a16:creationId xmlns:a16="http://schemas.microsoft.com/office/drawing/2014/main" id="{A9BC70D6-97AA-4491-94B3-530FDF2144C5}"/>
              </a:ext>
            </a:extLst>
          </p:cNvPr>
          <p:cNvGrpSpPr/>
          <p:nvPr/>
        </p:nvGrpSpPr>
        <p:grpSpPr>
          <a:xfrm>
            <a:off x="2909961" y="4114800"/>
            <a:ext cx="6368901" cy="1219200"/>
            <a:chOff x="2912127" y="4029891"/>
            <a:chExt cx="6368901" cy="1219200"/>
          </a:xfrm>
        </p:grpSpPr>
        <p:sp>
          <p:nvSpPr>
            <p:cNvPr id="6" name="Text Box 16">
              <a:extLst>
                <a:ext uri="{FF2B5EF4-FFF2-40B4-BE49-F238E27FC236}">
                  <a16:creationId xmlns:a16="http://schemas.microsoft.com/office/drawing/2014/main" id="{94F49E56-789A-4A37-AA11-F750F9DBF215}"/>
                </a:ext>
              </a:extLst>
            </p:cNvPr>
            <p:cNvSpPr txBox="1">
              <a:spLocks noChangeArrowheads="1"/>
            </p:cNvSpPr>
            <p:nvPr/>
          </p:nvSpPr>
          <p:spPr bwMode="auto">
            <a:xfrm>
              <a:off x="2912127" y="4029891"/>
              <a:ext cx="2514600" cy="1219200"/>
            </a:xfrm>
            <a:prstGeom prst="roundRect">
              <a:avLst/>
            </a:prstGeom>
            <a:solidFill>
              <a:srgbClr val="B5DBE5">
                <a:alpha val="14902"/>
              </a:srgbClr>
            </a:solidFill>
            <a:ln w="38100" algn="ctr">
              <a:solidFill>
                <a:schemeClr val="tx1"/>
              </a:solidFill>
              <a:miter lim="800000"/>
              <a:headEnd/>
              <a:tailEnd/>
            </a:ln>
            <a:effectLst/>
          </p:spPr>
          <p:txBody>
            <a:bodyPr wrap="none" anchor="ctr"/>
            <a:lstStyle/>
            <a:p>
              <a:pPr algn="ctr">
                <a:lnSpc>
                  <a:spcPct val="95000"/>
                </a:lnSpc>
                <a:defRPr/>
              </a:pPr>
              <a:r>
                <a:rPr lang="en-US" sz="4400" b="1" noProof="1">
                  <a:latin typeface="Consolas" pitchFamily="49" charset="0"/>
                </a:rPr>
                <a:t>Button</a:t>
              </a:r>
              <a:endParaRPr lang="en-US" sz="2400" b="1" noProof="1">
                <a:latin typeface="Consolas" pitchFamily="49" charset="0"/>
              </a:endParaRPr>
            </a:p>
          </p:txBody>
        </p:sp>
        <p:sp>
          <p:nvSpPr>
            <p:cNvPr id="11" name="Arrow: Right 10">
              <a:extLst>
                <a:ext uri="{FF2B5EF4-FFF2-40B4-BE49-F238E27FC236}">
                  <a16:creationId xmlns:a16="http://schemas.microsoft.com/office/drawing/2014/main" id="{C90FACC5-7648-496D-A1EF-708B90077F82}"/>
                </a:ext>
              </a:extLst>
            </p:cNvPr>
            <p:cNvSpPr/>
            <p:nvPr/>
          </p:nvSpPr>
          <p:spPr bwMode="auto">
            <a:xfrm>
              <a:off x="5852028" y="4029891"/>
              <a:ext cx="3429000" cy="12192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200" b="1" dirty="0">
                  <a:solidFill>
                    <a:srgbClr val="FFFFFF"/>
                  </a:solidFill>
                  <a:effectLst>
                    <a:outerShdw blurRad="38100" dist="38100" dir="2700000" algn="tl">
                      <a:srgbClr val="000000">
                        <a:alpha val="43137"/>
                      </a:srgbClr>
                    </a:outerShdw>
                  </a:effectLst>
                </a:rPr>
                <a:t>Click Event</a:t>
              </a:r>
            </a:p>
          </p:txBody>
        </p:sp>
      </p:grpSp>
    </p:spTree>
    <p:extLst>
      <p:ext uri="{BB962C8B-B14F-4D97-AF65-F5344CB8AC3E}">
        <p14:creationId xmlns:p14="http://schemas.microsoft.com/office/powerpoint/2010/main" val="1156172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A delegate is a specialized class </a:t>
            </a:r>
            <a:br>
              <a:rPr lang="en-US" dirty="0"/>
            </a:br>
            <a:r>
              <a:rPr lang="en-US" dirty="0"/>
              <a:t>often called a "</a:t>
            </a:r>
            <a:r>
              <a:rPr lang="en-US" b="1" dirty="0">
                <a:solidFill>
                  <a:schemeClr val="bg1"/>
                </a:solidFill>
              </a:rPr>
              <a:t>Function Pointer</a:t>
            </a:r>
            <a:r>
              <a:rPr lang="en-US" dirty="0"/>
              <a:t>"</a:t>
            </a:r>
          </a:p>
          <a:p>
            <a:r>
              <a:rPr lang="en-US" dirty="0"/>
              <a:t>The glue/pipeline between </a:t>
            </a:r>
            <a:br>
              <a:rPr lang="en-US" dirty="0"/>
            </a:br>
            <a:r>
              <a:rPr lang="en-US" dirty="0"/>
              <a:t>an event and an event handler</a:t>
            </a:r>
          </a:p>
          <a:p>
            <a:r>
              <a:rPr lang="en-US" dirty="0"/>
              <a:t>Based on a </a:t>
            </a:r>
            <a:br>
              <a:rPr lang="en-US" dirty="0"/>
            </a:br>
            <a:r>
              <a:rPr lang="en-US" b="1" dirty="0" err="1">
                <a:solidFill>
                  <a:schemeClr val="bg1"/>
                </a:solidFill>
              </a:rPr>
              <a:t>MulticastDelegatebase</a:t>
            </a:r>
            <a:endParaRPr lang="en-US" b="1" dirty="0">
              <a:solidFill>
                <a:schemeClr val="bg1"/>
              </a:solidFill>
            </a:endParaRPr>
          </a:p>
        </p:txBody>
      </p:sp>
      <p:sp>
        <p:nvSpPr>
          <p:cNvPr id="2" name="Title 1"/>
          <p:cNvSpPr>
            <a:spLocks noGrp="1"/>
          </p:cNvSpPr>
          <p:nvPr>
            <p:ph type="title"/>
          </p:nvPr>
        </p:nvSpPr>
        <p:spPr/>
        <p:txBody>
          <a:bodyPr/>
          <a:lstStyle/>
          <a:p>
            <a:r>
              <a:rPr lang="en-US"/>
              <a:t>What is a Delegate?</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16</a:t>
            </a:fld>
            <a:endParaRPr lang="en-US" dirty="0"/>
          </a:p>
        </p:txBody>
      </p:sp>
      <p:pic>
        <p:nvPicPr>
          <p:cNvPr id="6" name="Picture 5"/>
          <p:cNvPicPr>
            <a:picLocks noChangeAspect="1"/>
          </p:cNvPicPr>
          <p:nvPr/>
        </p:nvPicPr>
        <p:blipFill>
          <a:blip r:embed="rId3"/>
          <a:stretch>
            <a:fillRect/>
          </a:stretch>
        </p:blipFill>
        <p:spPr>
          <a:xfrm>
            <a:off x="6637439" y="1295400"/>
            <a:ext cx="5171973" cy="4107450"/>
          </a:xfrm>
          <a:prstGeom prst="rect">
            <a:avLst/>
          </a:prstGeom>
        </p:spPr>
      </p:pic>
    </p:spTree>
    <p:extLst>
      <p:ext uri="{BB962C8B-B14F-4D97-AF65-F5344CB8AC3E}">
        <p14:creationId xmlns:p14="http://schemas.microsoft.com/office/powerpoint/2010/main" val="29448625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Event handler is responsible </a:t>
            </a:r>
            <a:br>
              <a:rPr lang="en-US" dirty="0"/>
            </a:br>
            <a:r>
              <a:rPr lang="en-US" dirty="0"/>
              <a:t>for receiving and processing </a:t>
            </a:r>
            <a:br>
              <a:rPr lang="en-US" dirty="0"/>
            </a:br>
            <a:r>
              <a:rPr lang="en-US" dirty="0"/>
              <a:t>data from a delegate</a:t>
            </a:r>
          </a:p>
          <a:p>
            <a:r>
              <a:rPr lang="en-US" dirty="0"/>
              <a:t>Normally receives </a:t>
            </a:r>
            <a:br>
              <a:rPr lang="en-US" dirty="0"/>
            </a:br>
            <a:r>
              <a:rPr lang="en-US" dirty="0"/>
              <a:t>two parameters: </a:t>
            </a:r>
          </a:p>
          <a:p>
            <a:pPr lvl="1">
              <a:buClr>
                <a:schemeClr val="tx1"/>
              </a:buClr>
            </a:pPr>
            <a:r>
              <a:rPr lang="en-US" b="1" dirty="0">
                <a:solidFill>
                  <a:schemeClr val="bg1"/>
                </a:solidFill>
              </a:rPr>
              <a:t>Sender</a:t>
            </a:r>
            <a:r>
              <a:rPr lang="en-US" dirty="0"/>
              <a:t> </a:t>
            </a:r>
          </a:p>
          <a:p>
            <a:pPr lvl="1">
              <a:buClr>
                <a:schemeClr val="tx1"/>
              </a:buClr>
            </a:pPr>
            <a:r>
              <a:rPr lang="en-US" b="1" dirty="0" err="1">
                <a:solidFill>
                  <a:schemeClr val="bg1"/>
                </a:solidFill>
              </a:rPr>
              <a:t>EventArgs</a:t>
            </a:r>
            <a:endParaRPr lang="en-US" b="1" dirty="0">
              <a:solidFill>
                <a:schemeClr val="bg1"/>
              </a:solidFill>
            </a:endParaRPr>
          </a:p>
          <a:p>
            <a:pPr>
              <a:buClr>
                <a:schemeClr val="tx1"/>
              </a:buClr>
            </a:pPr>
            <a:r>
              <a:rPr lang="en-US" b="1" dirty="0" err="1">
                <a:solidFill>
                  <a:schemeClr val="bg1"/>
                </a:solidFill>
              </a:rPr>
              <a:t>EventArgs</a:t>
            </a:r>
            <a:r>
              <a:rPr lang="en-US" dirty="0"/>
              <a:t> responsible for encapsulating event data</a:t>
            </a:r>
          </a:p>
        </p:txBody>
      </p:sp>
      <p:sp>
        <p:nvSpPr>
          <p:cNvPr id="2" name="Title 1"/>
          <p:cNvSpPr>
            <a:spLocks noGrp="1"/>
          </p:cNvSpPr>
          <p:nvPr>
            <p:ph type="title"/>
          </p:nvPr>
        </p:nvSpPr>
        <p:spPr/>
        <p:txBody>
          <a:bodyPr/>
          <a:lstStyle/>
          <a:p>
            <a:r>
              <a:rPr lang="en-US"/>
              <a:t>What is an EventHandler?</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17</a:t>
            </a:fld>
            <a:endParaRPr lang="en-US" dirty="0"/>
          </a:p>
        </p:txBody>
      </p:sp>
      <p:pic>
        <p:nvPicPr>
          <p:cNvPr id="7" name="Picture 6"/>
          <p:cNvPicPr>
            <a:picLocks noChangeAspect="1"/>
          </p:cNvPicPr>
          <p:nvPr/>
        </p:nvPicPr>
        <p:blipFill>
          <a:blip r:embed="rId3"/>
          <a:stretch>
            <a:fillRect/>
          </a:stretch>
        </p:blipFill>
        <p:spPr>
          <a:xfrm>
            <a:off x="6637439" y="1295400"/>
            <a:ext cx="5171973" cy="4111442"/>
          </a:xfrm>
          <a:prstGeom prst="rect">
            <a:avLst/>
          </a:prstGeom>
        </p:spPr>
      </p:pic>
    </p:spTree>
    <p:extLst>
      <p:ext uri="{BB962C8B-B14F-4D97-AF65-F5344CB8AC3E}">
        <p14:creationId xmlns:p14="http://schemas.microsoft.com/office/powerpoint/2010/main" val="6591339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In component-oriented programming components publish </a:t>
            </a:r>
            <a:br>
              <a:rPr lang="en-US" dirty="0"/>
            </a:br>
            <a:r>
              <a:rPr lang="en-US" dirty="0"/>
              <a:t>events to other components</a:t>
            </a:r>
          </a:p>
          <a:p>
            <a:pPr lvl="1"/>
            <a:r>
              <a:rPr lang="en-US" dirty="0"/>
              <a:t>Events notify that something has happened</a:t>
            </a:r>
          </a:p>
          <a:p>
            <a:r>
              <a:rPr lang="en-US" dirty="0"/>
              <a:t>The object which causes an event is called event sender</a:t>
            </a:r>
            <a:endParaRPr lang="bg-BG" dirty="0"/>
          </a:p>
          <a:p>
            <a:r>
              <a:rPr lang="en-US" dirty="0"/>
              <a:t>The object which receives an event is called event receiver</a:t>
            </a:r>
            <a:endParaRPr lang="bg-BG" dirty="0"/>
          </a:p>
          <a:p>
            <a:r>
              <a:rPr lang="en-US" dirty="0"/>
              <a:t>In order to receive an event, the event receivers should first </a:t>
            </a:r>
            <a:br>
              <a:rPr lang="en-US" dirty="0"/>
            </a:br>
            <a:r>
              <a:rPr lang="en-US" dirty="0"/>
              <a:t>"</a:t>
            </a:r>
            <a:r>
              <a:rPr lang="en-US" b="1" dirty="0">
                <a:solidFill>
                  <a:schemeClr val="bg1"/>
                </a:solidFill>
              </a:rPr>
              <a:t>subscribe to the event</a:t>
            </a:r>
            <a:r>
              <a:rPr lang="en-US" dirty="0"/>
              <a:t>"</a:t>
            </a:r>
            <a:endParaRPr lang="bg-BG" dirty="0"/>
          </a:p>
        </p:txBody>
      </p:sp>
      <p:sp>
        <p:nvSpPr>
          <p:cNvPr id="2" name="Title 1"/>
          <p:cNvSpPr>
            <a:spLocks noGrp="1"/>
          </p:cNvSpPr>
          <p:nvPr>
            <p:ph type="title"/>
          </p:nvPr>
        </p:nvSpPr>
        <p:spPr/>
        <p:txBody>
          <a:bodyPr/>
          <a:lstStyle/>
          <a:p>
            <a:r>
              <a:rPr lang="en-US"/>
              <a:t>Events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18</a:t>
            </a:fld>
            <a:endParaRPr lang="en-US" dirty="0"/>
          </a:p>
        </p:txBody>
      </p:sp>
    </p:spTree>
    <p:extLst>
      <p:ext uri="{BB962C8B-B14F-4D97-AF65-F5344CB8AC3E}">
        <p14:creationId xmlns:p14="http://schemas.microsoft.com/office/powerpoint/2010/main" val="23761540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lstStyle/>
          <a:p>
            <a:r>
              <a:rPr lang="en-US" dirty="0"/>
              <a:t>Events in C#</a:t>
            </a:r>
            <a:r>
              <a:rPr lang="bg-BG" dirty="0"/>
              <a:t> </a:t>
            </a:r>
            <a:r>
              <a:rPr lang="en-US" dirty="0"/>
              <a:t>are special </a:t>
            </a:r>
            <a:r>
              <a:rPr lang="en-US" b="1" dirty="0">
                <a:solidFill>
                  <a:schemeClr val="bg1"/>
                </a:solidFill>
              </a:rPr>
              <a:t>delegate</a:t>
            </a:r>
            <a:r>
              <a:rPr lang="en-US" dirty="0"/>
              <a:t> instances declared by the keyword</a:t>
            </a:r>
            <a:r>
              <a:rPr lang="bg-BG" dirty="0"/>
              <a:t> </a:t>
            </a:r>
            <a:r>
              <a:rPr lang="en-US" b="1" dirty="0">
                <a:solidFill>
                  <a:schemeClr val="bg1"/>
                </a:solidFill>
              </a:rPr>
              <a:t>event</a:t>
            </a:r>
          </a:p>
          <a:p>
            <a:endParaRPr lang="en-US" dirty="0"/>
          </a:p>
          <a:p>
            <a:pPr marL="0" indent="0">
              <a:buNone/>
            </a:pPr>
            <a:endParaRPr lang="en-US" dirty="0"/>
          </a:p>
          <a:p>
            <a:r>
              <a:rPr lang="en-US" dirty="0"/>
              <a:t>+=  </a:t>
            </a:r>
            <a:r>
              <a:rPr lang="en-US" b="1" dirty="0">
                <a:solidFill>
                  <a:schemeClr val="bg1"/>
                </a:solidFill>
              </a:rPr>
              <a:t>subscribes</a:t>
            </a:r>
            <a:r>
              <a:rPr lang="en-US" dirty="0"/>
              <a:t> for an event</a:t>
            </a:r>
          </a:p>
          <a:p>
            <a:r>
              <a:rPr lang="en-US" dirty="0"/>
              <a:t>-= </a:t>
            </a:r>
            <a:r>
              <a:rPr lang="bg-BG" dirty="0"/>
              <a:t> </a:t>
            </a:r>
            <a:r>
              <a:rPr lang="en-US" b="1" dirty="0">
                <a:solidFill>
                  <a:schemeClr val="bg1"/>
                </a:solidFill>
              </a:rPr>
              <a:t>unsubscribes</a:t>
            </a:r>
            <a:r>
              <a:rPr lang="en-US" dirty="0"/>
              <a:t> for an event</a:t>
            </a:r>
            <a:r>
              <a:rPr lang="bg-BG" dirty="0"/>
              <a:t> </a:t>
            </a:r>
            <a:endParaRPr lang="en-US" dirty="0"/>
          </a:p>
          <a:p>
            <a:endParaRPr lang="en-US" dirty="0"/>
          </a:p>
          <a:p>
            <a:endParaRPr lang="en-US" dirty="0"/>
          </a:p>
        </p:txBody>
      </p:sp>
      <p:sp>
        <p:nvSpPr>
          <p:cNvPr id="2" name="Title 1"/>
          <p:cNvSpPr>
            <a:spLocks noGrp="1"/>
          </p:cNvSpPr>
          <p:nvPr>
            <p:ph type="title"/>
          </p:nvPr>
        </p:nvSpPr>
        <p:spPr/>
        <p:txBody>
          <a:bodyPr/>
          <a:lstStyle/>
          <a:p>
            <a:r>
              <a:rPr lang="en-US"/>
              <a:t>Defining an Event </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19</a:t>
            </a:fld>
            <a:endParaRPr lang="en-US" dirty="0"/>
          </a:p>
        </p:txBody>
      </p:sp>
      <p:sp>
        <p:nvSpPr>
          <p:cNvPr id="5" name="Rectangle 5"/>
          <p:cNvSpPr>
            <a:spLocks noChangeArrowheads="1"/>
          </p:cNvSpPr>
          <p:nvPr/>
        </p:nvSpPr>
        <p:spPr bwMode="auto">
          <a:xfrm>
            <a:off x="836612" y="3243300"/>
            <a:ext cx="9620297"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public event EventHandler WorkCompleted;</a:t>
            </a:r>
            <a:endParaRPr lang="bg-BG" sz="2800" b="1" noProof="1">
              <a:latin typeface="Consolas" pitchFamily="49" charset="0"/>
              <a:sym typeface="Wingdings" pitchFamily="2" charset="2"/>
            </a:endParaRPr>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836612" y="2394466"/>
            <a:ext cx="9620298"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public event WorkPerformedHandler</a:t>
            </a:r>
            <a:r>
              <a:rPr lang="bg-BG" sz="2800" b="1" noProof="1">
                <a:latin typeface="Consolas" pitchFamily="49" charset="0"/>
                <a:sym typeface="Wingdings" pitchFamily="2" charset="2"/>
              </a:rPr>
              <a:t> </a:t>
            </a:r>
            <a:r>
              <a:rPr lang="en-US" sz="2800" b="1" noProof="1">
                <a:latin typeface="Consolas" pitchFamily="49" charset="0"/>
                <a:sym typeface="Wingdings" pitchFamily="2" charset="2"/>
              </a:rPr>
              <a:t>WorkPerformed;</a:t>
            </a:r>
            <a:endParaRPr lang="bg-BG" sz="2800" b="1" noProof="1">
              <a:latin typeface="Consolas" pitchFamily="49" charset="0"/>
              <a:sym typeface="Wingdings" pitchFamily="2" charset="2"/>
            </a:endParaRPr>
          </a:p>
        </p:txBody>
      </p:sp>
    </p:spTree>
    <p:extLst>
      <p:ext uri="{BB962C8B-B14F-4D97-AF65-F5344CB8AC3E}">
        <p14:creationId xmlns:p14="http://schemas.microsoft.com/office/powerpoint/2010/main" val="41545048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r>
              <a:rPr lang="en-US" dirty="0"/>
              <a:t>Table of Contents</a:t>
            </a:r>
            <a:endParaRPr lang="bg-BG" dirty="0"/>
          </a:p>
        </p:txBody>
      </p:sp>
      <p:sp>
        <p:nvSpPr>
          <p:cNvPr id="423939" name="Rectangle 3"/>
          <p:cNvSpPr>
            <a:spLocks noGrp="1" noChangeArrowheads="1"/>
          </p:cNvSpPr>
          <p:nvPr>
            <p:ph type="body" sz="quarter" idx="13"/>
          </p:nvPr>
        </p:nvSpPr>
        <p:spPr/>
        <p:txBody>
          <a:bodyPr>
            <a:normAutofit/>
          </a:bodyPr>
          <a:lstStyle/>
          <a:p>
            <a:pPr marL="442913" indent="-442913">
              <a:lnSpc>
                <a:spcPct val="100000"/>
              </a:lnSpc>
              <a:spcBef>
                <a:spcPts val="500"/>
              </a:spcBef>
              <a:buFontTx/>
              <a:buAutoNum type="arabicPeriod"/>
            </a:pPr>
            <a:r>
              <a:rPr lang="en-US" dirty="0"/>
              <a:t>Delegates</a:t>
            </a:r>
          </a:p>
          <a:p>
            <a:pPr marL="442913" indent="-442913">
              <a:lnSpc>
                <a:spcPct val="100000"/>
              </a:lnSpc>
              <a:spcBef>
                <a:spcPts val="500"/>
              </a:spcBef>
              <a:buFontTx/>
              <a:buAutoNum type="arabicPeriod"/>
            </a:pPr>
            <a:r>
              <a:rPr lang="en-US" dirty="0"/>
              <a:t>Events</a:t>
            </a:r>
          </a:p>
          <a:p>
            <a:pPr marL="761946" lvl="1" indent="-457200">
              <a:lnSpc>
                <a:spcPct val="100000"/>
              </a:lnSpc>
              <a:spcBef>
                <a:spcPts val="500"/>
              </a:spcBef>
            </a:pPr>
            <a:r>
              <a:rPr lang="en-US" dirty="0"/>
              <a:t>Events vs Delegates</a:t>
            </a:r>
          </a:p>
          <a:p>
            <a:pPr marL="761946" lvl="1" indent="-457200">
              <a:lnSpc>
                <a:spcPct val="100000"/>
              </a:lnSpc>
              <a:spcBef>
                <a:spcPts val="500"/>
              </a:spcBef>
            </a:pPr>
            <a:r>
              <a:rPr lang="en-US" dirty="0"/>
              <a:t>EventHandlers</a:t>
            </a:r>
          </a:p>
          <a:p>
            <a:pPr marL="761946" lvl="1" indent="-457200">
              <a:lnSpc>
                <a:spcPct val="100000"/>
              </a:lnSpc>
              <a:spcBef>
                <a:spcPts val="500"/>
              </a:spcBef>
            </a:pPr>
            <a:r>
              <a:rPr lang="en-US" dirty="0"/>
              <a:t>Custom Events</a:t>
            </a:r>
          </a:p>
          <a:p>
            <a:pPr marL="514350" indent="-514350">
              <a:lnSpc>
                <a:spcPct val="100000"/>
              </a:lnSpc>
              <a:spcBef>
                <a:spcPts val="500"/>
              </a:spcBef>
              <a:buFont typeface="+mj-lt"/>
              <a:buAutoNum type="arabicPeriod"/>
            </a:pPr>
            <a:r>
              <a:rPr lang="en-US" dirty="0"/>
              <a:t>Observer Pattern</a:t>
            </a:r>
          </a:p>
          <a:p>
            <a:pPr marL="447675" indent="-447675">
              <a:lnSpc>
                <a:spcPct val="100000"/>
              </a:lnSpc>
              <a:buFont typeface="+mj-lt"/>
              <a:buAutoNum type="arabicPeriod"/>
            </a:pPr>
            <a:endParaRPr lang="en-US" sz="3800" b="1" noProof="1">
              <a:solidFill>
                <a:schemeClr val="tx2">
                  <a:lumMod val="75000"/>
                </a:schemeClr>
              </a:solidFill>
              <a:latin typeface="Consolas" panose="020B0609020204030204" pitchFamily="49" charset="0"/>
              <a:cs typeface="Consolas" panose="020B0609020204030204" pitchFamily="49" charset="0"/>
            </a:endParaRPr>
          </a:p>
        </p:txBody>
      </p:sp>
      <p:sp>
        <p:nvSpPr>
          <p:cNvPr id="2" name="Slide Number Placeholder 1"/>
          <p:cNvSpPr>
            <a:spLocks noGrp="1"/>
          </p:cNvSpPr>
          <p:nvPr>
            <p:ph type="sldNum" sz="quarter" idx="16"/>
          </p:nvPr>
        </p:nvSpPr>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291222917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lstStyle/>
          <a:p>
            <a:r>
              <a:rPr lang="en-US" dirty="0"/>
              <a:t>Events are raised by calling the event like a method: </a:t>
            </a:r>
          </a:p>
          <a:p>
            <a:pPr>
              <a:spcAft>
                <a:spcPts val="2400"/>
              </a:spcAft>
            </a:pPr>
            <a:endParaRPr lang="en-US" dirty="0"/>
          </a:p>
          <a:p>
            <a:r>
              <a:rPr lang="en-US" dirty="0"/>
              <a:t>Or access the event’s delegate and invoke it directly: </a:t>
            </a:r>
          </a:p>
          <a:p>
            <a:endParaRPr lang="en-US" dirty="0"/>
          </a:p>
        </p:txBody>
      </p:sp>
      <p:sp>
        <p:nvSpPr>
          <p:cNvPr id="2" name="Title 1"/>
          <p:cNvSpPr>
            <a:spLocks noGrp="1"/>
          </p:cNvSpPr>
          <p:nvPr>
            <p:ph type="title"/>
          </p:nvPr>
        </p:nvSpPr>
        <p:spPr/>
        <p:txBody>
          <a:bodyPr/>
          <a:lstStyle/>
          <a:p>
            <a:r>
              <a:rPr lang="en-US"/>
              <a:t>Raising an Event </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20</a:t>
            </a:fld>
            <a:endParaRPr lang="en-US" dirty="0"/>
          </a:p>
        </p:txBody>
      </p:sp>
      <p:sp>
        <p:nvSpPr>
          <p:cNvPr id="6" name="Rectangle 5"/>
          <p:cNvSpPr/>
          <p:nvPr/>
        </p:nvSpPr>
        <p:spPr>
          <a:xfrm>
            <a:off x="1446212" y="2209800"/>
            <a:ext cx="8947234" cy="707886"/>
          </a:xfrm>
          <a:prstGeom prst="rect">
            <a:avLst/>
          </a:prstGeom>
        </p:spPr>
        <p:txBody>
          <a:bodyPr wrap="square">
            <a:spAutoFit/>
          </a:bodyPr>
          <a:lstStyle/>
          <a:p>
            <a:pPr algn="ctr"/>
            <a:endParaRPr lang="en-US" sz="4000" b="1" dirty="0">
              <a:solidFill>
                <a:schemeClr val="tx2">
                  <a:lumMod val="75000"/>
                </a:schemeClr>
              </a:solidFill>
              <a:effectLst>
                <a:outerShdw blurRad="38100" dist="38100" dir="2700000" algn="tl">
                  <a:srgbClr val="000000"/>
                </a:outerShdw>
              </a:effectLst>
              <a:latin typeface="Consolas" panose="020B0609020204030204" pitchFamily="49" charset="0"/>
              <a:cs typeface="Consolas" panose="020B0609020204030204" pitchFamily="49" charset="0"/>
            </a:endParaRPr>
          </a:p>
        </p:txBody>
      </p:sp>
      <p:sp>
        <p:nvSpPr>
          <p:cNvPr id="9" name="Rectangle 5"/>
          <p:cNvSpPr>
            <a:spLocks noChangeArrowheads="1"/>
          </p:cNvSpPr>
          <p:nvPr/>
        </p:nvSpPr>
        <p:spPr bwMode="auto">
          <a:xfrm>
            <a:off x="766759" y="1819491"/>
            <a:ext cx="9626688"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if (WorkPerformed != null) </a:t>
            </a:r>
          </a:p>
          <a:p>
            <a:r>
              <a:rPr lang="en-US" sz="2800" b="1" noProof="1">
                <a:latin typeface="Consolas" pitchFamily="49" charset="0"/>
                <a:sym typeface="Wingdings" pitchFamily="2" charset="2"/>
              </a:rPr>
              <a:t>  WorkPerformed(8, WorkType.GenerateReports);</a:t>
            </a:r>
            <a:endParaRPr lang="bg-BG" sz="2800" b="1" noProof="1">
              <a:latin typeface="Consolas" pitchFamily="49" charset="0"/>
              <a:sym typeface="Wingdings" pitchFamily="2" charset="2"/>
            </a:endParaRPr>
          </a:p>
        </p:txBody>
      </p:sp>
      <p:sp>
        <p:nvSpPr>
          <p:cNvPr id="10" name="Rectangle 5"/>
          <p:cNvSpPr>
            <a:spLocks noChangeArrowheads="1"/>
          </p:cNvSpPr>
          <p:nvPr/>
        </p:nvSpPr>
        <p:spPr bwMode="auto">
          <a:xfrm>
            <a:off x="766758" y="3429000"/>
            <a:ext cx="9626688"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WorkPerformedHandler del = </a:t>
            </a:r>
          </a:p>
          <a:p>
            <a:r>
              <a:rPr lang="en-US" sz="2800" b="1" noProof="1">
                <a:latin typeface="Consolas" pitchFamily="49" charset="0"/>
                <a:sym typeface="Wingdings" pitchFamily="2" charset="2"/>
              </a:rPr>
              <a:t>          WorkPerformed as WorkPerformedHandler; </a:t>
            </a:r>
          </a:p>
          <a:p>
            <a:r>
              <a:rPr lang="en-US" sz="2800" b="1" noProof="1">
                <a:latin typeface="Consolas" pitchFamily="49" charset="0"/>
                <a:sym typeface="Wingdings" pitchFamily="2" charset="2"/>
              </a:rPr>
              <a:t>if (del != null)</a:t>
            </a:r>
          </a:p>
          <a:p>
            <a:r>
              <a:rPr lang="en-US" sz="2800" b="1" noProof="1">
                <a:latin typeface="Consolas" pitchFamily="49" charset="0"/>
                <a:sym typeface="Wingdings" pitchFamily="2" charset="2"/>
              </a:rPr>
              <a:t>  del(8, WorkType.GenerateReports); </a:t>
            </a:r>
            <a:endParaRPr lang="bg-BG" sz="2800" b="1" noProof="1">
              <a:latin typeface="Consolas" pitchFamily="49" charset="0"/>
              <a:sym typeface="Wingdings" pitchFamily="2" charset="2"/>
            </a:endParaRPr>
          </a:p>
        </p:txBody>
      </p:sp>
    </p:spTree>
    <p:extLst>
      <p:ext uri="{BB962C8B-B14F-4D97-AF65-F5344CB8AC3E}">
        <p14:creationId xmlns:p14="http://schemas.microsoft.com/office/powerpoint/2010/main" val="22805150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normAutofit lnSpcReduction="10000"/>
          </a:bodyPr>
          <a:lstStyle/>
          <a:p>
            <a:endParaRPr lang="bg-BG" dirty="0"/>
          </a:p>
          <a:p>
            <a:endParaRPr lang="bg-BG" dirty="0"/>
          </a:p>
          <a:p>
            <a:endParaRPr lang="bg-BG" dirty="0"/>
          </a:p>
          <a:p>
            <a:endParaRPr lang="bg-BG" dirty="0"/>
          </a:p>
          <a:p>
            <a:r>
              <a:rPr lang="en-US" dirty="0"/>
              <a:t>Events can be members of an interface - Delegates cannot</a:t>
            </a:r>
            <a:endParaRPr lang="bg-BG" dirty="0"/>
          </a:p>
          <a:p>
            <a:r>
              <a:rPr lang="en-US" dirty="0"/>
              <a:t>An event can only be called in the class where it is defined</a:t>
            </a:r>
            <a:endParaRPr lang="bg-BG" dirty="0"/>
          </a:p>
          <a:p>
            <a:r>
              <a:rPr lang="en-US" dirty="0"/>
              <a:t>By default the access to the events is synchronized </a:t>
            </a:r>
            <a:br>
              <a:rPr lang="en-US" dirty="0"/>
            </a:br>
            <a:r>
              <a:rPr lang="en-US" dirty="0"/>
              <a:t>(thread-safe)</a:t>
            </a:r>
            <a:endParaRPr lang="bg-BG" dirty="0"/>
          </a:p>
          <a:p>
            <a:endParaRPr lang="en-US" dirty="0"/>
          </a:p>
        </p:txBody>
      </p:sp>
      <p:sp>
        <p:nvSpPr>
          <p:cNvPr id="2" name="Title 1"/>
          <p:cNvSpPr>
            <a:spLocks noGrp="1"/>
          </p:cNvSpPr>
          <p:nvPr>
            <p:ph type="title"/>
          </p:nvPr>
        </p:nvSpPr>
        <p:spPr/>
        <p:txBody>
          <a:bodyPr/>
          <a:lstStyle/>
          <a:p>
            <a:r>
              <a:rPr lang="en-US"/>
              <a:t>Events vs. Delegates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21</a:t>
            </a:fld>
            <a:endParaRPr lang="en-US" dirty="0"/>
          </a:p>
        </p:txBody>
      </p:sp>
      <p:grpSp>
        <p:nvGrpSpPr>
          <p:cNvPr id="8" name="Group 7"/>
          <p:cNvGrpSpPr/>
          <p:nvPr/>
        </p:nvGrpSpPr>
        <p:grpSpPr>
          <a:xfrm>
            <a:off x="2665412" y="1371600"/>
            <a:ext cx="6096000" cy="2167733"/>
            <a:chOff x="2039804" y="2209800"/>
            <a:chExt cx="6096000" cy="2167733"/>
          </a:xfrm>
        </p:grpSpPr>
        <p:sp>
          <p:nvSpPr>
            <p:cNvPr id="9" name="Rectangle 2"/>
            <p:cNvSpPr>
              <a:spLocks noChangeArrowheads="1"/>
            </p:cNvSpPr>
            <p:nvPr/>
          </p:nvSpPr>
          <p:spPr bwMode="auto">
            <a:xfrm>
              <a:off x="2894012" y="2209800"/>
              <a:ext cx="5013192"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public Action&lt;string&gt; m;</a:t>
              </a:r>
              <a:endParaRPr lang="bg-BG" sz="2800" b="1" noProof="1">
                <a:latin typeface="Consolas" pitchFamily="49" charset="0"/>
                <a:sym typeface="Wingdings" pitchFamily="2" charset="2"/>
              </a:endParaRPr>
            </a:p>
          </p:txBody>
        </p:sp>
        <p:sp>
          <p:nvSpPr>
            <p:cNvPr id="10" name="Text Box 4"/>
            <p:cNvSpPr txBox="1">
              <a:spLocks noChangeArrowheads="1"/>
            </p:cNvSpPr>
            <p:nvPr/>
          </p:nvSpPr>
          <p:spPr bwMode="auto">
            <a:xfrm>
              <a:off x="5040380" y="2746311"/>
              <a:ext cx="720455" cy="1107996"/>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bg-BG" sz="6600" b="1" dirty="0">
                  <a:solidFill>
                    <a:schemeClr val="tx2">
                      <a:lumMod val="75000"/>
                    </a:schemeClr>
                  </a:solidFill>
                  <a:latin typeface="Consolas" pitchFamily="49" charset="0"/>
                  <a:cs typeface="Consolas" pitchFamily="49" charset="0"/>
                </a:rPr>
                <a:t>≠</a:t>
              </a:r>
            </a:p>
          </p:txBody>
        </p:sp>
        <p:sp>
          <p:nvSpPr>
            <p:cNvPr id="11" name="Rectangle 5"/>
            <p:cNvSpPr>
              <a:spLocks noChangeArrowheads="1"/>
            </p:cNvSpPr>
            <p:nvPr/>
          </p:nvSpPr>
          <p:spPr bwMode="auto">
            <a:xfrm>
              <a:off x="2039804" y="3854313"/>
              <a:ext cx="6096000"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sym typeface="Wingdings" pitchFamily="2" charset="2"/>
                </a:rPr>
                <a:t>public event Action&lt;string&gt; m;</a:t>
              </a:r>
              <a:endParaRPr lang="bg-BG" sz="2800" b="1" noProof="1">
                <a:latin typeface="Consolas" pitchFamily="49" charset="0"/>
                <a:sym typeface="Wingdings" pitchFamily="2" charset="2"/>
              </a:endParaRPr>
            </a:p>
          </p:txBody>
        </p:sp>
      </p:grpSp>
    </p:spTree>
    <p:extLst>
      <p:ext uri="{BB962C8B-B14F-4D97-AF65-F5344CB8AC3E}">
        <p14:creationId xmlns:p14="http://schemas.microsoft.com/office/powerpoint/2010/main" val="8449732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Exposing and Raising Events</a:t>
            </a:r>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63490" name="Rectangle 2"/>
          <p:cNvSpPr>
            <a:spLocks noChangeArrowheads="1"/>
          </p:cNvSpPr>
          <p:nvPr/>
        </p:nvSpPr>
        <p:spPr bwMode="auto">
          <a:xfrm>
            <a:off x="238496" y="1371600"/>
            <a:ext cx="11711832" cy="47346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public delegate void WorkPerfHandler (int hours, WorkType workType);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public class Worker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r>
              <a:rPr lang="en-US" sz="2400" b="1" noProof="1">
                <a:solidFill>
                  <a:schemeClr val="tx2">
                    <a:lumMod val="75000"/>
                  </a:schemeClr>
                </a:solidFill>
                <a:latin typeface="Consolas" pitchFamily="49" charset="0"/>
                <a:cs typeface="Consolas" pitchFamily="49" charset="0"/>
                <a:sym typeface="Wingdings" pitchFamily="2" charset="2"/>
              </a:rPr>
              <a:t>public event WorkPerfHandler WorkPerformed;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public virtual void DoWork(int hours, WorkType workType)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r>
              <a:rPr lang="en-US" sz="2400" b="1" i="1" noProof="1">
                <a:solidFill>
                  <a:schemeClr val="accent2"/>
                </a:solidFill>
                <a:latin typeface="Consolas" pitchFamily="49" charset="0"/>
                <a:cs typeface="Consolas" pitchFamily="49" charset="0"/>
                <a:sym typeface="Wingdings" pitchFamily="2" charset="2"/>
              </a:rPr>
              <a:t>// Do work here and notify consumer that work has been performed</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r>
              <a:rPr lang="en-US" sz="2400" b="1" noProof="1">
                <a:solidFill>
                  <a:schemeClr val="tx2">
                    <a:lumMod val="75000"/>
                  </a:schemeClr>
                </a:solidFill>
                <a:latin typeface="Consolas" pitchFamily="49" charset="0"/>
                <a:cs typeface="Consolas" pitchFamily="49" charset="0"/>
                <a:sym typeface="Wingdings" pitchFamily="2" charset="2"/>
              </a:rPr>
              <a:t>OnWorkPerformed(hours, workType);</a:t>
            </a:r>
            <a:r>
              <a:rPr lang="en-US" sz="2400" b="1" noProof="1">
                <a:solidFill>
                  <a:schemeClr val="tx2"/>
                </a:solidFill>
                <a:latin typeface="Consolas" pitchFamily="49" charset="0"/>
                <a:cs typeface="Consolas" pitchFamily="49" charset="0"/>
                <a:sym typeface="Wingdings" pitchFamily="2" charset="2"/>
              </a:rPr>
              <a:t>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 </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r>
              <a:rPr lang="en-US" sz="2400" b="1" i="1" noProof="1">
                <a:solidFill>
                  <a:schemeClr val="accent2"/>
                </a:solidFill>
                <a:latin typeface="Consolas" pitchFamily="49" charset="0"/>
                <a:cs typeface="Consolas" pitchFamily="49" charset="0"/>
                <a:sym typeface="Wingdings" pitchFamily="2" charset="2"/>
              </a:rPr>
              <a:t>//</a:t>
            </a:r>
            <a:r>
              <a:rPr lang="en-US" sz="2400" b="1" noProof="1">
                <a:solidFill>
                  <a:schemeClr val="accent2"/>
                </a:solidFill>
                <a:latin typeface="Consolas" pitchFamily="49" charset="0"/>
                <a:cs typeface="Consolas" pitchFamily="49" charset="0"/>
                <a:sym typeface="Wingdings" pitchFamily="2" charset="2"/>
              </a:rPr>
              <a:t>TODO:</a:t>
            </a:r>
            <a:r>
              <a:rPr lang="en-US" sz="2400" b="1" i="1" noProof="1">
                <a:solidFill>
                  <a:schemeClr val="accent2"/>
                </a:solidFill>
                <a:latin typeface="Consolas" pitchFamily="49" charset="0"/>
                <a:cs typeface="Consolas" pitchFamily="49" charset="0"/>
                <a:sym typeface="Wingdings" pitchFamily="2" charset="2"/>
              </a:rPr>
              <a:t> Add method for raising event (next slide)</a:t>
            </a:r>
          </a:p>
          <a:p>
            <a:pPr lvl="0" eaLnBrk="0" hangingPunct="0">
              <a:lnSpc>
                <a:spcPts val="2200"/>
              </a:lnSpc>
              <a:spcBef>
                <a:spcPts val="6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endParaRPr lang="bg-BG" sz="2400" b="1" noProof="1">
              <a:solidFill>
                <a:schemeClr val="tx2"/>
              </a:solidFill>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3207398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0">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49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49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49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Exposing and Raising Events (2)</a:t>
            </a:r>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63490" name="Rectangle 2"/>
          <p:cNvSpPr>
            <a:spLocks noChangeArrowheads="1"/>
          </p:cNvSpPr>
          <p:nvPr/>
        </p:nvSpPr>
        <p:spPr bwMode="auto">
          <a:xfrm>
            <a:off x="238496" y="1371600"/>
            <a:ext cx="11711832" cy="45124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protected virtual void OnWorkPerformed(int hours, WorkType workType)</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WorkPerfHandler del = WorkPerformed as WorkPerfHandler;</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if (del != null) </a:t>
            </a:r>
            <a:r>
              <a:rPr lang="en-US" sz="2400" b="1" i="1" noProof="1">
                <a:solidFill>
                  <a:schemeClr val="accent2"/>
                </a:solidFill>
                <a:latin typeface="Consolas" pitchFamily="49" charset="0"/>
                <a:cs typeface="Consolas" pitchFamily="49" charset="0"/>
                <a:sym typeface="Wingdings" pitchFamily="2" charset="2"/>
              </a:rPr>
              <a:t>//Listeners are attached</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del(hours, workType);</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a:p>
            <a:pPr lvl="0" eaLnBrk="0" hangingPunct="0">
              <a:lnSpc>
                <a:spcPts val="2200"/>
              </a:lnSpc>
              <a:spcBef>
                <a:spcPts val="1800"/>
              </a:spcBef>
              <a:spcAft>
                <a:spcPts val="600"/>
              </a:spcAft>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a:t>
            </a:r>
          </a:p>
        </p:txBody>
      </p:sp>
    </p:spTree>
    <p:extLst>
      <p:ext uri="{BB962C8B-B14F-4D97-AF65-F5344CB8AC3E}">
        <p14:creationId xmlns:p14="http://schemas.microsoft.com/office/powerpoint/2010/main" val="25113158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a:t>
            </a:r>
            <a:endParaRPr lang="en-US"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7" name="AutoShape 23"/>
          <p:cNvSpPr>
            <a:spLocks noChangeArrowheads="1"/>
          </p:cNvSpPr>
          <p:nvPr/>
        </p:nvSpPr>
        <p:spPr bwMode="auto">
          <a:xfrm>
            <a:off x="6499828" y="2392251"/>
            <a:ext cx="5063572" cy="586523"/>
          </a:xfrm>
          <a:prstGeom prst="wedgeRoundRectCallout">
            <a:avLst>
              <a:gd name="adj1" fmla="val -52933"/>
              <a:gd name="adj2" fmla="val 4981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Delegate name: Verb + EventHandler</a:t>
            </a:r>
          </a:p>
        </p:txBody>
      </p:sp>
      <p:sp>
        <p:nvSpPr>
          <p:cNvPr id="9" name="AutoShape 23"/>
          <p:cNvSpPr>
            <a:spLocks noChangeArrowheads="1"/>
          </p:cNvSpPr>
          <p:nvPr/>
        </p:nvSpPr>
        <p:spPr bwMode="auto">
          <a:xfrm>
            <a:off x="2693851" y="4387623"/>
            <a:ext cx="2420774" cy="693179"/>
          </a:xfrm>
          <a:prstGeom prst="wedgeRoundRectCallout">
            <a:avLst>
              <a:gd name="adj1" fmla="val -57064"/>
              <a:gd name="adj2" fmla="val -48670"/>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Event sender is System.Object</a:t>
            </a:r>
          </a:p>
        </p:txBody>
      </p:sp>
      <p:sp>
        <p:nvSpPr>
          <p:cNvPr id="11" name="AutoShape 23"/>
          <p:cNvSpPr>
            <a:spLocks noChangeArrowheads="1"/>
          </p:cNvSpPr>
          <p:nvPr/>
        </p:nvSpPr>
        <p:spPr bwMode="auto">
          <a:xfrm>
            <a:off x="6606347" y="4387621"/>
            <a:ext cx="2888627" cy="1156227"/>
          </a:xfrm>
          <a:prstGeom prst="wedgeRoundRectCallout">
            <a:avLst>
              <a:gd name="adj1" fmla="val -56501"/>
              <a:gd name="adj2" fmla="val -44831"/>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Event information is inherited from System.EventArgs</a:t>
            </a:r>
          </a:p>
        </p:txBody>
      </p:sp>
      <p:sp>
        <p:nvSpPr>
          <p:cNvPr id="15" name="AutoShape 23"/>
          <p:cNvSpPr>
            <a:spLocks noChangeArrowheads="1"/>
          </p:cNvSpPr>
          <p:nvPr/>
        </p:nvSpPr>
        <p:spPr bwMode="auto">
          <a:xfrm>
            <a:off x="1293812" y="2392252"/>
            <a:ext cx="2801774" cy="586523"/>
          </a:xfrm>
          <a:prstGeom prst="wedgeRoundRectCallout">
            <a:avLst>
              <a:gd name="adj1" fmla="val 58512"/>
              <a:gd name="adj2" fmla="val 48783"/>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No return value</a:t>
            </a:r>
          </a:p>
        </p:txBody>
      </p:sp>
      <p:sp>
        <p:nvSpPr>
          <p:cNvPr id="13" name="Rectangle 12">
            <a:extLst>
              <a:ext uri="{FF2B5EF4-FFF2-40B4-BE49-F238E27FC236}">
                <a16:creationId xmlns:a16="http://schemas.microsoft.com/office/drawing/2014/main" id="{663652EC-2017-426F-9E57-19C63E0343C1}"/>
              </a:ext>
            </a:extLst>
          </p:cNvPr>
          <p:cNvSpPr>
            <a:spLocks noChangeArrowheads="1"/>
          </p:cNvSpPr>
          <p:nvPr/>
        </p:nvSpPr>
        <p:spPr bwMode="auto">
          <a:xfrm>
            <a:off x="1011283" y="3152917"/>
            <a:ext cx="10166257"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public delegate void ItemChangedEventHandler(</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object sender, ItemChangedEventArgs</a:t>
            </a:r>
            <a:r>
              <a:rPr lang="bg-BG" sz="2800" b="1" noProof="1">
                <a:solidFill>
                  <a:schemeClr val="tx2"/>
                </a:solidFill>
                <a:latin typeface="Consolas" pitchFamily="49" charset="0"/>
                <a:cs typeface="Consolas" pitchFamily="49" charset="0"/>
              </a:rPr>
              <a:t> </a:t>
            </a:r>
            <a:r>
              <a:rPr lang="en-US" sz="2800" b="1" noProof="1">
                <a:solidFill>
                  <a:schemeClr val="tx2"/>
                </a:solidFill>
                <a:latin typeface="Consolas" pitchFamily="49" charset="0"/>
                <a:cs typeface="Consolas" pitchFamily="49" charset="0"/>
              </a:rPr>
              <a:t>eventArgs);</a:t>
            </a:r>
          </a:p>
        </p:txBody>
      </p:sp>
    </p:spTree>
    <p:extLst>
      <p:ext uri="{BB962C8B-B14F-4D97-AF65-F5344CB8AC3E}">
        <p14:creationId xmlns:p14="http://schemas.microsoft.com/office/powerpoint/2010/main" val="25912039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50800" dist="38100" algn="tr" rotWithShape="0">
                    <a:prstClr val="black">
                      <a:alpha val="40000"/>
                    </a:prstClr>
                  </a:outerShdw>
                </a:effectLst>
              </a:rPr>
              <a:t>Custom Events: Convention (2)</a:t>
            </a:r>
            <a:endParaRPr lang="en-US"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7" name="AutoShape 23"/>
          <p:cNvSpPr>
            <a:spLocks noChangeArrowheads="1"/>
          </p:cNvSpPr>
          <p:nvPr/>
        </p:nvSpPr>
        <p:spPr bwMode="auto">
          <a:xfrm>
            <a:off x="2208213" y="2659676"/>
            <a:ext cx="3581400" cy="584775"/>
          </a:xfrm>
          <a:prstGeom prst="wedgeRoundRectCallout">
            <a:avLst>
              <a:gd name="adj1" fmla="val -56301"/>
              <a:gd name="adj2" fmla="val 4700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Events are declared public</a:t>
            </a:r>
          </a:p>
        </p:txBody>
      </p:sp>
      <p:sp>
        <p:nvSpPr>
          <p:cNvPr id="8" name="AutoShape 23"/>
          <p:cNvSpPr>
            <a:spLocks noChangeArrowheads="1"/>
          </p:cNvSpPr>
          <p:nvPr/>
        </p:nvSpPr>
        <p:spPr bwMode="auto">
          <a:xfrm>
            <a:off x="6399212" y="2232279"/>
            <a:ext cx="2989915" cy="1012172"/>
          </a:xfrm>
          <a:prstGeom prst="wedgeRoundRectCallout">
            <a:avLst>
              <a:gd name="adj1" fmla="val -56556"/>
              <a:gd name="adj2" fmla="val 46761"/>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Follow PascalCase naming convention </a:t>
            </a:r>
          </a:p>
        </p:txBody>
      </p:sp>
      <p:sp>
        <p:nvSpPr>
          <p:cNvPr id="9" name="AutoShape 23"/>
          <p:cNvSpPr>
            <a:spLocks noChangeArrowheads="1"/>
          </p:cNvSpPr>
          <p:nvPr/>
        </p:nvSpPr>
        <p:spPr bwMode="auto">
          <a:xfrm>
            <a:off x="7988240" y="4267200"/>
            <a:ext cx="2801774" cy="586523"/>
          </a:xfrm>
          <a:prstGeom prst="wedgeRoundRectCallout">
            <a:avLst>
              <a:gd name="adj1" fmla="val 56726"/>
              <a:gd name="adj2" fmla="val -56497"/>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End with a verb</a:t>
            </a:r>
          </a:p>
        </p:txBody>
      </p:sp>
      <p:sp>
        <p:nvSpPr>
          <p:cNvPr id="11" name="Rectangle 10">
            <a:extLst>
              <a:ext uri="{FF2B5EF4-FFF2-40B4-BE49-F238E27FC236}">
                <a16:creationId xmlns:a16="http://schemas.microsoft.com/office/drawing/2014/main" id="{8CDDBD52-77BC-40F3-A0C3-4115CC8C6FBF}"/>
              </a:ext>
            </a:extLst>
          </p:cNvPr>
          <p:cNvSpPr>
            <a:spLocks noChangeArrowheads="1"/>
          </p:cNvSpPr>
          <p:nvPr/>
        </p:nvSpPr>
        <p:spPr bwMode="auto">
          <a:xfrm>
            <a:off x="493712" y="3463438"/>
            <a:ext cx="11201400" cy="58477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event ItemChangedEventHandler ItemChanged;</a:t>
            </a:r>
          </a:p>
        </p:txBody>
      </p:sp>
    </p:spTree>
    <p:extLst>
      <p:ext uri="{BB962C8B-B14F-4D97-AF65-F5344CB8AC3E}">
        <p14:creationId xmlns:p14="http://schemas.microsoft.com/office/powerpoint/2010/main" val="28251765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To raise an event a special</a:t>
            </a:r>
            <a:r>
              <a:rPr lang="bg-BG" dirty="0"/>
              <a:t> </a:t>
            </a:r>
            <a:r>
              <a:rPr lang="en-US" b="1" dirty="0">
                <a:solidFill>
                  <a:schemeClr val="bg1"/>
                </a:solidFill>
              </a:rPr>
              <a:t>protected void </a:t>
            </a:r>
            <a:r>
              <a:rPr lang="en-US" dirty="0"/>
              <a:t>method is created </a:t>
            </a:r>
          </a:p>
          <a:p>
            <a:pPr lvl="1"/>
            <a:r>
              <a:rPr lang="en-US" dirty="0"/>
              <a:t>Named after a specific action, e.g. </a:t>
            </a:r>
            <a:r>
              <a:rPr lang="en-US" b="1" noProof="1">
                <a:solidFill>
                  <a:schemeClr val="bg1"/>
                </a:solidFill>
                <a:latin typeface="Consolas" panose="020B0609020204030204" pitchFamily="49" charset="0"/>
              </a:rPr>
              <a:t>OnVerb()</a:t>
            </a:r>
          </a:p>
          <a:p>
            <a:endParaRPr lang="en-US" dirty="0"/>
          </a:p>
          <a:p>
            <a:endParaRPr lang="bg-BG" dirty="0"/>
          </a:p>
          <a:p>
            <a:r>
              <a:rPr lang="en-US" dirty="0"/>
              <a:t>The receiver method</a:t>
            </a:r>
            <a:r>
              <a:rPr lang="bg-BG" dirty="0"/>
              <a:t> (</a:t>
            </a:r>
            <a:r>
              <a:rPr lang="en-US" dirty="0"/>
              <a:t>handler</a:t>
            </a:r>
            <a:r>
              <a:rPr lang="bg-BG" dirty="0"/>
              <a:t>)</a:t>
            </a:r>
            <a:r>
              <a:rPr lang="en-US" dirty="0"/>
              <a:t> is named in the form </a:t>
            </a:r>
            <a:br>
              <a:rPr lang="en-US" dirty="0"/>
            </a:br>
            <a:r>
              <a:rPr lang="en-US" b="1" noProof="1">
                <a:solidFill>
                  <a:schemeClr val="bg1"/>
                </a:solidFill>
              </a:rPr>
              <a:t>OnObjectEvent</a:t>
            </a:r>
            <a:r>
              <a:rPr lang="bg-BG" dirty="0"/>
              <a:t>:</a:t>
            </a:r>
            <a:endParaRPr lang="en-US" dirty="0"/>
          </a:p>
        </p:txBody>
      </p:sp>
      <p:sp>
        <p:nvSpPr>
          <p:cNvPr id="2" name="Title 1"/>
          <p:cNvSpPr>
            <a:spLocks noGrp="1"/>
          </p:cNvSpPr>
          <p:nvPr>
            <p:ph type="title"/>
          </p:nvPr>
        </p:nvSpPr>
        <p:spPr/>
        <p:txBody>
          <a:bodyPr/>
          <a:lstStyle/>
          <a:p>
            <a:r>
              <a:rPr lang="en-US"/>
              <a:t>Custom Events: Convention (3)</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26</a:t>
            </a:fld>
            <a:endParaRPr lang="en-US" dirty="0"/>
          </a:p>
        </p:txBody>
      </p:sp>
      <p:sp>
        <p:nvSpPr>
          <p:cNvPr id="93186" name="Rectangle 2"/>
          <p:cNvSpPr>
            <a:spLocks noChangeArrowheads="1"/>
          </p:cNvSpPr>
          <p:nvPr/>
        </p:nvSpPr>
        <p:spPr bwMode="auto">
          <a:xfrm>
            <a:off x="1288229" y="2590800"/>
            <a:ext cx="6026069"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protected void OnItemChanged()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    …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a:t>
            </a:r>
            <a:endParaRPr lang="bg-BG" sz="2200" b="1" noProof="1">
              <a:latin typeface="Consolas" pitchFamily="49" charset="0"/>
              <a:cs typeface="Consolas" pitchFamily="49" charset="0"/>
              <a:sym typeface="Wingdings" pitchFamily="2" charset="2"/>
            </a:endParaRPr>
          </a:p>
        </p:txBody>
      </p:sp>
      <p:sp>
        <p:nvSpPr>
          <p:cNvPr id="93187" name="Rectangle 3"/>
          <p:cNvSpPr>
            <a:spLocks noChangeArrowheads="1"/>
          </p:cNvSpPr>
          <p:nvPr/>
        </p:nvSpPr>
        <p:spPr bwMode="auto">
          <a:xfrm>
            <a:off x="1288230" y="5109732"/>
            <a:ext cx="6026069" cy="13111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private void OnOrderListItemChanged()</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    …</a:t>
            </a:r>
          </a:p>
          <a:p>
            <a:pPr marL="0" indent="0" eaLnBrk="0" hangingPunct="0">
              <a:lnSpc>
                <a:spcPct val="90000"/>
              </a:lnSpc>
              <a:spcBef>
                <a:spcPct val="0"/>
              </a:spcBef>
              <a:buClr>
                <a:schemeClr val="accent5">
                  <a:lumMod val="40000"/>
                  <a:lumOff val="60000"/>
                </a:schemeClr>
              </a:buClr>
              <a:buSzPct val="70000"/>
              <a:buFontTx/>
              <a:buNone/>
              <a:tabLst/>
            </a:pPr>
            <a:r>
              <a:rPr lang="en-US" sz="2200" b="1" noProof="1">
                <a:latin typeface="Consolas" pitchFamily="49" charset="0"/>
                <a:cs typeface="Consolas" pitchFamily="49" charset="0"/>
                <a:sym typeface="Wingdings" pitchFamily="2" charset="2"/>
              </a:rPr>
              <a:t>}</a:t>
            </a:r>
            <a:endParaRPr lang="bg-BG" sz="2200" b="1" noProof="1">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1927209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animBg="1"/>
      <p:bldP spid="9318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t>The </a:t>
            </a:r>
            <a:r>
              <a:rPr lang="en-US" dirty="0">
                <a:solidFill>
                  <a:schemeClr val="tx2">
                    <a:lumMod val="75000"/>
                  </a:schemeClr>
                </a:solidFill>
              </a:rPr>
              <a:t>EventArgs</a:t>
            </a:r>
            <a:r>
              <a:rPr lang="en-US" dirty="0"/>
              <a:t> class </a:t>
            </a:r>
            <a:r>
              <a:rPr lang="en-US" dirty="0">
                <a:solidFill>
                  <a:schemeClr val="tx2">
                    <a:lumMod val="75000"/>
                  </a:schemeClr>
                </a:solidFill>
              </a:rPr>
              <a:t>is used </a:t>
            </a:r>
            <a:r>
              <a:rPr lang="en-US" dirty="0"/>
              <a:t>in the signature of </a:t>
            </a:r>
            <a:r>
              <a:rPr lang="en-US" dirty="0">
                <a:solidFill>
                  <a:schemeClr val="tx2">
                    <a:lumMod val="75000"/>
                  </a:schemeClr>
                </a:solidFill>
              </a:rPr>
              <a:t>many delegates </a:t>
            </a:r>
            <a:r>
              <a:rPr lang="bg-BG" dirty="0">
                <a:solidFill>
                  <a:schemeClr val="tx2">
                    <a:lumMod val="75000"/>
                  </a:schemeClr>
                </a:solidFill>
              </a:rPr>
              <a:t/>
            </a:r>
            <a:br>
              <a:rPr lang="bg-BG" dirty="0">
                <a:solidFill>
                  <a:schemeClr val="tx2">
                    <a:lumMod val="75000"/>
                  </a:schemeClr>
                </a:solidFill>
              </a:rPr>
            </a:br>
            <a:r>
              <a:rPr lang="en-US" dirty="0">
                <a:solidFill>
                  <a:schemeClr val="tx2">
                    <a:lumMod val="75000"/>
                  </a:schemeClr>
                </a:solidFill>
              </a:rPr>
              <a:t>and event handlers</a:t>
            </a:r>
            <a:r>
              <a:rPr lang="en-US" dirty="0"/>
              <a:t>:</a:t>
            </a:r>
          </a:p>
          <a:p>
            <a:endParaRPr lang="en-US" dirty="0"/>
          </a:p>
          <a:p>
            <a:pPr marL="0" indent="0">
              <a:buNone/>
            </a:pPr>
            <a:endParaRPr lang="en-US" dirty="0"/>
          </a:p>
          <a:p>
            <a:r>
              <a:rPr lang="en-US" dirty="0"/>
              <a:t>When </a:t>
            </a:r>
            <a:r>
              <a:rPr lang="en-US" dirty="0">
                <a:solidFill>
                  <a:schemeClr val="tx2">
                    <a:lumMod val="75000"/>
                  </a:schemeClr>
                </a:solidFill>
              </a:rPr>
              <a:t>custom data </a:t>
            </a:r>
            <a:r>
              <a:rPr lang="en-US" dirty="0"/>
              <a:t>needs to be passed the </a:t>
            </a:r>
            <a:r>
              <a:rPr lang="en-US" dirty="0">
                <a:solidFill>
                  <a:schemeClr val="tx2">
                    <a:lumMod val="75000"/>
                  </a:schemeClr>
                </a:solidFill>
              </a:rPr>
              <a:t>EventArgs</a:t>
            </a:r>
            <a:r>
              <a:rPr lang="en-US" dirty="0"/>
              <a:t> class </a:t>
            </a:r>
            <a:r>
              <a:rPr lang="bg-BG" dirty="0"/>
              <a:t/>
            </a:r>
            <a:br>
              <a:rPr lang="bg-BG" dirty="0"/>
            </a:br>
            <a:r>
              <a:rPr lang="en-US" dirty="0"/>
              <a:t>can be </a:t>
            </a:r>
            <a:r>
              <a:rPr lang="en-US" dirty="0">
                <a:solidFill>
                  <a:schemeClr val="tx2">
                    <a:lumMod val="75000"/>
                  </a:schemeClr>
                </a:solidFill>
              </a:rPr>
              <a:t>extended</a:t>
            </a:r>
            <a:r>
              <a:rPr lang="en-US" dirty="0"/>
              <a:t>.</a:t>
            </a:r>
          </a:p>
        </p:txBody>
      </p:sp>
      <p:sp>
        <p:nvSpPr>
          <p:cNvPr id="2" name="Title 1"/>
          <p:cNvSpPr>
            <a:spLocks noGrp="1"/>
          </p:cNvSpPr>
          <p:nvPr>
            <p:ph type="title"/>
          </p:nvPr>
        </p:nvSpPr>
        <p:spPr/>
        <p:txBody>
          <a:bodyPr/>
          <a:lstStyle/>
          <a:p>
            <a:r>
              <a:rPr lang="en-US" noProof="1"/>
              <a:t>EventArgs</a:t>
            </a:r>
          </a:p>
        </p:txBody>
      </p:sp>
      <p:sp>
        <p:nvSpPr>
          <p:cNvPr id="4" name="Slide Number Placeholder 3"/>
          <p:cNvSpPr>
            <a:spLocks noGrp="1"/>
          </p:cNvSpPr>
          <p:nvPr>
            <p:ph type="sldNum" sz="quarter" idx="13"/>
          </p:nvPr>
        </p:nvSpPr>
        <p:spPr/>
        <p:txBody>
          <a:bodyPr/>
          <a:lstStyle/>
          <a:p>
            <a:fld id="{58452FF4-89E3-4D1B-9927-2DBDC00E58D7}" type="slidenum">
              <a:rPr lang="en-US" smtClean="0"/>
              <a:pPr/>
              <a:t>27</a:t>
            </a:fld>
            <a:endParaRPr lang="en-US" dirty="0"/>
          </a:p>
        </p:txBody>
      </p:sp>
      <p:sp>
        <p:nvSpPr>
          <p:cNvPr id="6" name="Rectangle 5"/>
          <p:cNvSpPr/>
          <p:nvPr/>
        </p:nvSpPr>
        <p:spPr>
          <a:xfrm>
            <a:off x="656267" y="2019211"/>
            <a:ext cx="10765338" cy="646331"/>
          </a:xfrm>
          <a:prstGeom prst="rect">
            <a:avLst/>
          </a:prstGeom>
        </p:spPr>
        <p:txBody>
          <a:bodyPr wrap="square">
            <a:spAutoFit/>
          </a:bodyPr>
          <a:lstStyle/>
          <a:p>
            <a:pPr algn="ctr"/>
            <a:endParaRPr lang="en-US" sz="3600" dirty="0"/>
          </a:p>
        </p:txBody>
      </p:sp>
      <p:sp>
        <p:nvSpPr>
          <p:cNvPr id="9" name="Rectangle 2"/>
          <p:cNvSpPr>
            <a:spLocks noChangeArrowheads="1"/>
          </p:cNvSpPr>
          <p:nvPr/>
        </p:nvSpPr>
        <p:spPr bwMode="auto">
          <a:xfrm>
            <a:off x="912812" y="5138655"/>
            <a:ext cx="10287000" cy="5232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sym typeface="Wingdings" pitchFamily="2" charset="2"/>
              </a:rPr>
              <a:t>public event EventHandler&lt;</a:t>
            </a:r>
            <a:r>
              <a:rPr lang="en-US" sz="2800" b="1" noProof="1">
                <a:solidFill>
                  <a:schemeClr val="tx2">
                    <a:lumMod val="75000"/>
                  </a:schemeClr>
                </a:solidFill>
                <a:latin typeface="Consolas" pitchFamily="49" charset="0"/>
                <a:cs typeface="Consolas" pitchFamily="49" charset="0"/>
                <a:sym typeface="Wingdings" pitchFamily="2" charset="2"/>
              </a:rPr>
              <a:t>EventArgs</a:t>
            </a:r>
            <a:r>
              <a:rPr lang="en-US" sz="2800" b="1" noProof="1">
                <a:solidFill>
                  <a:schemeClr val="tx2"/>
                </a:solidFill>
                <a:latin typeface="Consolas" pitchFamily="49" charset="0"/>
                <a:cs typeface="Consolas" pitchFamily="49" charset="0"/>
                <a:sym typeface="Wingdings" pitchFamily="2" charset="2"/>
              </a:rPr>
              <a:t>&gt; WorkPerformed;</a:t>
            </a:r>
            <a:endParaRPr lang="bg-BG" sz="2800" b="1" noProof="1">
              <a:solidFill>
                <a:schemeClr val="tx2"/>
              </a:solidFill>
              <a:latin typeface="Consolas" pitchFamily="49" charset="0"/>
              <a:cs typeface="Consolas" pitchFamily="49" charset="0"/>
              <a:sym typeface="Wingdings" pitchFamily="2" charset="2"/>
            </a:endParaRPr>
          </a:p>
        </p:txBody>
      </p:sp>
      <p:sp>
        <p:nvSpPr>
          <p:cNvPr id="8" name="Rectangle 2"/>
          <p:cNvSpPr>
            <a:spLocks noChangeArrowheads="1"/>
          </p:cNvSpPr>
          <p:nvPr/>
        </p:nvSpPr>
        <p:spPr bwMode="auto">
          <a:xfrm>
            <a:off x="912812" y="2564437"/>
            <a:ext cx="10287000"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eaLnBrk="0" hangingPunct="0">
              <a:spcBef>
                <a:spcPct val="0"/>
              </a:spcBef>
              <a:buClr>
                <a:schemeClr val="accent5">
                  <a:lumMod val="40000"/>
                  <a:lumOff val="60000"/>
                </a:schemeClr>
              </a:buClr>
              <a:buSzPct val="70000"/>
              <a:buFontTx/>
              <a:buNone/>
              <a:tabLst/>
            </a:pPr>
            <a:r>
              <a:rPr lang="bg-BG" sz="2800" b="1" noProof="1">
                <a:solidFill>
                  <a:schemeClr val="tx2"/>
                </a:solidFill>
                <a:latin typeface="Consolas" pitchFamily="49" charset="0"/>
                <a:cs typeface="Consolas" pitchFamily="49" charset="0"/>
                <a:sym typeface="Wingdings" pitchFamily="2" charset="2"/>
              </a:rPr>
              <a:t>public delegate void </a:t>
            </a:r>
            <a:r>
              <a:rPr lang="bg-BG" sz="2800" b="1" noProof="1">
                <a:solidFill>
                  <a:schemeClr val="tx2">
                    <a:lumMod val="75000"/>
                  </a:schemeClr>
                </a:solidFill>
                <a:latin typeface="Consolas" pitchFamily="49" charset="0"/>
                <a:cs typeface="Consolas" pitchFamily="49" charset="0"/>
                <a:sym typeface="Wingdings" pitchFamily="2" charset="2"/>
              </a:rPr>
              <a:t>EventHandler</a:t>
            </a:r>
            <a:endParaRPr lang="en-US" sz="2800" b="1" noProof="1">
              <a:solidFill>
                <a:schemeClr val="tx2">
                  <a:lumMod val="75000"/>
                </a:schemeClr>
              </a:solidFill>
              <a:latin typeface="Consolas" pitchFamily="49" charset="0"/>
              <a:cs typeface="Consolas" pitchFamily="49" charset="0"/>
              <a:sym typeface="Wingdings" pitchFamily="2" charset="2"/>
            </a:endParaRPr>
          </a:p>
          <a:p>
            <a:pPr marL="0" indent="0" eaLnBrk="0" hangingPunct="0">
              <a:spcBef>
                <a:spcPct val="0"/>
              </a:spcBef>
              <a:buClr>
                <a:schemeClr val="accent5">
                  <a:lumMod val="40000"/>
                  <a:lumOff val="60000"/>
                </a:schemeClr>
              </a:buClr>
              <a:buSzPct val="70000"/>
              <a:buFontTx/>
              <a:buNone/>
              <a:tabLst/>
            </a:pPr>
            <a:r>
              <a:rPr lang="en-US" sz="2800" b="1" noProof="1">
                <a:solidFill>
                  <a:schemeClr val="tx2">
                    <a:lumMod val="75000"/>
                  </a:schemeClr>
                </a:solidFill>
                <a:latin typeface="Consolas" pitchFamily="49" charset="0"/>
                <a:cs typeface="Consolas" pitchFamily="49" charset="0"/>
                <a:sym typeface="Wingdings" pitchFamily="2" charset="2"/>
              </a:rPr>
              <a:t>                </a:t>
            </a:r>
            <a:r>
              <a:rPr lang="bg-BG" sz="2800" b="1" noProof="1">
                <a:solidFill>
                  <a:schemeClr val="tx2"/>
                </a:solidFill>
                <a:latin typeface="Consolas" pitchFamily="49" charset="0"/>
                <a:cs typeface="Consolas" pitchFamily="49" charset="0"/>
                <a:sym typeface="Wingdings" pitchFamily="2" charset="2"/>
              </a:rPr>
              <a:t>(</a:t>
            </a:r>
            <a:r>
              <a:rPr lang="en-US" sz="2800" b="1" noProof="1">
                <a:solidFill>
                  <a:schemeClr val="tx2">
                    <a:lumMod val="75000"/>
                  </a:schemeClr>
                </a:solidFill>
                <a:latin typeface="Consolas" pitchFamily="49" charset="0"/>
                <a:cs typeface="Consolas" pitchFamily="49" charset="0"/>
                <a:sym typeface="Wingdings" pitchFamily="2" charset="2"/>
              </a:rPr>
              <a:t>object</a:t>
            </a:r>
            <a:r>
              <a:rPr lang="en-US" sz="2800" b="1" noProof="1">
                <a:solidFill>
                  <a:schemeClr val="tx2"/>
                </a:solidFill>
                <a:latin typeface="Consolas" pitchFamily="49" charset="0"/>
                <a:cs typeface="Consolas" pitchFamily="49" charset="0"/>
                <a:sym typeface="Wingdings" pitchFamily="2" charset="2"/>
              </a:rPr>
              <a:t> </a:t>
            </a:r>
            <a:r>
              <a:rPr lang="bg-BG" sz="2800" b="1" noProof="1">
                <a:solidFill>
                  <a:schemeClr val="tx2"/>
                </a:solidFill>
                <a:latin typeface="Consolas" pitchFamily="49" charset="0"/>
                <a:cs typeface="Consolas" pitchFamily="49" charset="0"/>
                <a:sym typeface="Wingdings" pitchFamily="2" charset="2"/>
              </a:rPr>
              <a:t>sender,</a:t>
            </a:r>
            <a:r>
              <a:rPr lang="en-US" sz="2800" b="1" noProof="1">
                <a:solidFill>
                  <a:schemeClr val="tx2"/>
                </a:solidFill>
                <a:latin typeface="Consolas" pitchFamily="49" charset="0"/>
                <a:cs typeface="Consolas" pitchFamily="49" charset="0"/>
                <a:sym typeface="Wingdings" pitchFamily="2" charset="2"/>
              </a:rPr>
              <a:t> </a:t>
            </a:r>
            <a:r>
              <a:rPr lang="bg-BG" sz="2800" b="1" noProof="1">
                <a:solidFill>
                  <a:schemeClr val="tx2">
                    <a:lumMod val="75000"/>
                  </a:schemeClr>
                </a:solidFill>
                <a:latin typeface="Consolas" pitchFamily="49" charset="0"/>
                <a:cs typeface="Consolas" pitchFamily="49" charset="0"/>
                <a:sym typeface="Wingdings" pitchFamily="2" charset="2"/>
              </a:rPr>
              <a:t>EventArgs</a:t>
            </a:r>
            <a:r>
              <a:rPr lang="en-US" sz="2800" b="1" noProof="1">
                <a:solidFill>
                  <a:schemeClr val="tx2"/>
                </a:solidFill>
                <a:latin typeface="Consolas" pitchFamily="49" charset="0"/>
                <a:cs typeface="Consolas" pitchFamily="49" charset="0"/>
                <a:sym typeface="Wingdings" pitchFamily="2" charset="2"/>
              </a:rPr>
              <a:t> </a:t>
            </a:r>
            <a:r>
              <a:rPr lang="bg-BG" sz="2800" b="1" noProof="1">
                <a:solidFill>
                  <a:schemeClr val="tx2"/>
                </a:solidFill>
                <a:latin typeface="Consolas" pitchFamily="49" charset="0"/>
                <a:cs typeface="Consolas" pitchFamily="49" charset="0"/>
                <a:sym typeface="Wingdings" pitchFamily="2" charset="2"/>
              </a:rPr>
              <a:t>e);</a:t>
            </a:r>
          </a:p>
        </p:txBody>
      </p:sp>
    </p:spTree>
    <p:extLst>
      <p:ext uri="{BB962C8B-B14F-4D97-AF65-F5344CB8AC3E}">
        <p14:creationId xmlns:p14="http://schemas.microsoft.com/office/powerpoint/2010/main" val="3110665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endParaRPr lang="en-US" dirty="0"/>
          </a:p>
          <a:p>
            <a:endParaRPr lang="en-US" dirty="0"/>
          </a:p>
          <a:p>
            <a:endParaRPr lang="en-US" dirty="0"/>
          </a:p>
          <a:p>
            <a:pPr marL="0" indent="0">
              <a:buNone/>
            </a:pPr>
            <a:endParaRPr lang="en-US" dirty="0"/>
          </a:p>
          <a:p>
            <a:r>
              <a:rPr lang="en-US" dirty="0"/>
              <a:t>To use a custom EventArgs class, the delegate must reference the class in its signature</a:t>
            </a:r>
          </a:p>
          <a:p>
            <a:endParaRPr lang="en-US" dirty="0"/>
          </a:p>
        </p:txBody>
      </p:sp>
      <p:sp>
        <p:nvSpPr>
          <p:cNvPr id="2" name="Title 1"/>
          <p:cNvSpPr>
            <a:spLocks noGrp="1"/>
          </p:cNvSpPr>
          <p:nvPr>
            <p:ph type="title"/>
          </p:nvPr>
        </p:nvSpPr>
        <p:spPr/>
        <p:txBody>
          <a:bodyPr/>
          <a:lstStyle/>
          <a:p>
            <a:r>
              <a:rPr lang="en-US" dirty="0"/>
              <a:t>Deriving from the EventArgs Class </a:t>
            </a:r>
          </a:p>
        </p:txBody>
      </p:sp>
      <p:sp>
        <p:nvSpPr>
          <p:cNvPr id="4" name="Slide Number Placeholder 3"/>
          <p:cNvSpPr>
            <a:spLocks noGrp="1"/>
          </p:cNvSpPr>
          <p:nvPr>
            <p:ph type="sldNum" sz="quarter" idx="13"/>
          </p:nvPr>
        </p:nvSpPr>
        <p:spPr/>
        <p:txBody>
          <a:bodyPr/>
          <a:lstStyle/>
          <a:p>
            <a:fld id="{58452FF4-89E3-4D1B-9927-2DBDC00E58D7}" type="slidenum">
              <a:rPr lang="en-US" smtClean="0"/>
              <a:pPr/>
              <a:t>28</a:t>
            </a:fld>
            <a:endParaRPr lang="en-US" dirty="0"/>
          </a:p>
        </p:txBody>
      </p:sp>
      <p:sp>
        <p:nvSpPr>
          <p:cNvPr id="5" name="Rectangle 2"/>
          <p:cNvSpPr>
            <a:spLocks noChangeArrowheads="1"/>
          </p:cNvSpPr>
          <p:nvPr/>
        </p:nvSpPr>
        <p:spPr bwMode="auto">
          <a:xfrm>
            <a:off x="760413" y="1549889"/>
            <a:ext cx="94488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public class WorkPerformedEventArgs : EventArgs</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public int Hours { get; set; }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public WorkType WorkType { get; set; }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a:t>
            </a:r>
          </a:p>
        </p:txBody>
      </p:sp>
      <p:sp>
        <p:nvSpPr>
          <p:cNvPr id="8" name="Rectangle 2"/>
          <p:cNvSpPr>
            <a:spLocks noChangeArrowheads="1"/>
          </p:cNvSpPr>
          <p:nvPr/>
        </p:nvSpPr>
        <p:spPr bwMode="auto">
          <a:xfrm>
            <a:off x="760414" y="5254109"/>
            <a:ext cx="9448800" cy="95410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public delegate void WorkPerfHandler</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(object sender, WorkPerfEventArgs e)</a:t>
            </a:r>
          </a:p>
        </p:txBody>
      </p:sp>
    </p:spTree>
    <p:extLst>
      <p:ext uri="{BB962C8B-B14F-4D97-AF65-F5344CB8AC3E}">
        <p14:creationId xmlns:p14="http://schemas.microsoft.com/office/powerpoint/2010/main" val="34900883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t>The </a:t>
            </a:r>
            <a:r>
              <a:rPr lang="en-US" b="1" dirty="0">
                <a:solidFill>
                  <a:schemeClr val="bg1"/>
                </a:solidFill>
              </a:rPr>
              <a:t>+=</a:t>
            </a:r>
            <a:r>
              <a:rPr lang="en-US" dirty="0"/>
              <a:t> operator is used to attach an event to an event handler:</a:t>
            </a:r>
          </a:p>
        </p:txBody>
      </p:sp>
      <p:sp>
        <p:nvSpPr>
          <p:cNvPr id="2" name="Title 1"/>
          <p:cNvSpPr>
            <a:spLocks noGrp="1"/>
          </p:cNvSpPr>
          <p:nvPr>
            <p:ph type="title"/>
          </p:nvPr>
        </p:nvSpPr>
        <p:spPr/>
        <p:txBody>
          <a:bodyPr/>
          <a:lstStyle/>
          <a:p>
            <a:r>
              <a:rPr lang="en-US" dirty="0"/>
              <a:t>Defining and Attaching Event Handlers </a:t>
            </a:r>
          </a:p>
        </p:txBody>
      </p:sp>
      <p:sp>
        <p:nvSpPr>
          <p:cNvPr id="4" name="Slide Number Placeholder 3"/>
          <p:cNvSpPr>
            <a:spLocks noGrp="1"/>
          </p:cNvSpPr>
          <p:nvPr>
            <p:ph type="sldNum" sz="quarter" idx="13"/>
          </p:nvPr>
        </p:nvSpPr>
        <p:spPr/>
        <p:txBody>
          <a:bodyPr/>
          <a:lstStyle/>
          <a:p>
            <a:fld id="{58452FF4-89E3-4D1B-9927-2DBDC00E58D7}" type="slidenum">
              <a:rPr lang="en-US" smtClean="0"/>
              <a:pPr/>
              <a:t>29</a:t>
            </a:fld>
            <a:endParaRPr lang="en-US" dirty="0"/>
          </a:p>
        </p:txBody>
      </p:sp>
      <p:sp>
        <p:nvSpPr>
          <p:cNvPr id="8" name="Rectangle 2"/>
          <p:cNvSpPr>
            <a:spLocks noChangeArrowheads="1"/>
          </p:cNvSpPr>
          <p:nvPr/>
        </p:nvSpPr>
        <p:spPr bwMode="auto">
          <a:xfrm>
            <a:off x="760412" y="1905000"/>
            <a:ext cx="10382251" cy="12003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var worker = new Worker();</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worker.WorkPerformed </a:t>
            </a:r>
            <a:r>
              <a:rPr lang="en-US" sz="2400" b="1" noProof="1">
                <a:solidFill>
                  <a:schemeClr val="tx2">
                    <a:lumMod val="75000"/>
                  </a:schemeClr>
                </a:solidFill>
                <a:latin typeface="Consolas" pitchFamily="49" charset="0"/>
                <a:cs typeface="Consolas" pitchFamily="49" charset="0"/>
                <a:sym typeface="Wingdings" pitchFamily="2" charset="2"/>
              </a:rPr>
              <a:t>+=</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new EventHandler&lt;WorkPerfEventArgs&gt;(worker_WorkPerformed);</a:t>
            </a:r>
          </a:p>
        </p:txBody>
      </p:sp>
      <p:sp>
        <p:nvSpPr>
          <p:cNvPr id="9" name="Rectangle 2"/>
          <p:cNvSpPr>
            <a:spLocks noChangeArrowheads="1"/>
          </p:cNvSpPr>
          <p:nvPr/>
        </p:nvSpPr>
        <p:spPr bwMode="auto">
          <a:xfrm>
            <a:off x="760412" y="3505200"/>
            <a:ext cx="10382252"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var worker = new Worker();</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worker.WorkPerformed </a:t>
            </a:r>
            <a:r>
              <a:rPr lang="en-US" sz="2400" b="1" noProof="1">
                <a:solidFill>
                  <a:schemeClr val="tx2">
                    <a:lumMod val="75000"/>
                  </a:schemeClr>
                </a:solidFill>
                <a:latin typeface="Consolas" pitchFamily="49" charset="0"/>
                <a:cs typeface="Consolas" pitchFamily="49" charset="0"/>
                <a:sym typeface="Wingdings" pitchFamily="2" charset="2"/>
              </a:rPr>
              <a:t>+= </a:t>
            </a:r>
            <a:r>
              <a:rPr lang="en-US" sz="2400" b="1" noProof="1">
                <a:solidFill>
                  <a:schemeClr val="tx2"/>
                </a:solidFill>
                <a:latin typeface="Consolas" pitchFamily="49" charset="0"/>
                <a:cs typeface="Consolas" pitchFamily="49" charset="0"/>
                <a:sym typeface="Wingdings" pitchFamily="2" charset="2"/>
              </a:rPr>
              <a:t>worker_WorkPerformed;</a:t>
            </a:r>
          </a:p>
          <a:p>
            <a:pPr eaLnBrk="0" hangingPunct="0">
              <a:spcBef>
                <a:spcPct val="0"/>
              </a:spcBef>
              <a:buClr>
                <a:schemeClr val="accent5">
                  <a:lumMod val="40000"/>
                  <a:lumOff val="60000"/>
                </a:schemeClr>
              </a:buClr>
              <a:buSzPct val="70000"/>
            </a:pPr>
            <a:endParaRPr lang="en-US" sz="2400" b="1" noProof="1">
              <a:solidFill>
                <a:schemeClr val="tx2"/>
              </a:solidFill>
              <a:latin typeface="Consolas" pitchFamily="49" charset="0"/>
              <a:cs typeface="Consolas" pitchFamily="49" charset="0"/>
              <a:sym typeface="Wingdings" pitchFamily="2" charset="2"/>
            </a:endParaRP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void worker_WorkPerformed(object sender, </a:t>
            </a:r>
            <a:r>
              <a:rPr lang="en-US" sz="2400" b="1" noProof="1">
                <a:solidFill>
                  <a:schemeClr val="tx2">
                    <a:lumMod val="75000"/>
                  </a:schemeClr>
                </a:solidFill>
                <a:latin typeface="Consolas" pitchFamily="49" charset="0"/>
                <a:cs typeface="Consolas" pitchFamily="49" charset="0"/>
                <a:sym typeface="Wingdings" pitchFamily="2" charset="2"/>
              </a:rPr>
              <a:t>WorkPerfHandler</a:t>
            </a:r>
            <a:r>
              <a:rPr lang="en-US" sz="2400" b="1" noProof="1">
                <a:solidFill>
                  <a:schemeClr val="tx2"/>
                </a:solidFill>
                <a:latin typeface="Consolas" pitchFamily="49" charset="0"/>
                <a:cs typeface="Consolas" pitchFamily="49" charset="0"/>
                <a:sym typeface="Wingdings" pitchFamily="2" charset="2"/>
              </a:rPr>
              <a:t> e) </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Console.WriteLine(e.); </a:t>
            </a:r>
          </a:p>
          <a:p>
            <a:pPr eaLnBrk="0" hangingPunct="0">
              <a:spcBef>
                <a:spcPct val="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sym typeface="Wingdings" pitchFamily="2" charset="2"/>
              </a:rPr>
              <a:t>}  </a:t>
            </a:r>
          </a:p>
        </p:txBody>
      </p:sp>
      <p:sp>
        <p:nvSpPr>
          <p:cNvPr id="10" name="AutoShape 23"/>
          <p:cNvSpPr>
            <a:spLocks noChangeArrowheads="1"/>
          </p:cNvSpPr>
          <p:nvPr/>
        </p:nvSpPr>
        <p:spPr bwMode="auto">
          <a:xfrm>
            <a:off x="6323012" y="3318050"/>
            <a:ext cx="4659675" cy="569498"/>
          </a:xfrm>
          <a:prstGeom prst="wedgeRoundRectCallout">
            <a:avLst>
              <a:gd name="adj1" fmla="val -54725"/>
              <a:gd name="adj2" fmla="val 50615"/>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Compiler will “infer” the delegate </a:t>
            </a:r>
          </a:p>
        </p:txBody>
      </p:sp>
    </p:spTree>
    <p:extLst>
      <p:ext uri="{BB962C8B-B14F-4D97-AF65-F5344CB8AC3E}">
        <p14:creationId xmlns:p14="http://schemas.microsoft.com/office/powerpoint/2010/main" val="24162660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2" name="Slide Number Placeholder 1"/>
          <p:cNvSpPr>
            <a:spLocks noGrp="1"/>
          </p:cNvSpPr>
          <p:nvPr>
            <p:ph type="sldNum" sz="quarter" idx="13"/>
          </p:nvPr>
        </p:nvSpPr>
        <p:spPr/>
        <p:txBody>
          <a:bodyPr/>
          <a:lstStyle/>
          <a:p>
            <a:pPr defTabSz="914126">
              <a:defRPr/>
            </a:pPr>
            <a:fld id="{C014DD1E-5D91-48A3-AD6D-45FBA980D106}" type="slidenum">
              <a:rPr lang="en-US">
                <a:solidFill>
                  <a:srgbClr val="234465"/>
                </a:solidFill>
                <a:latin typeface="Calibri" panose="020F0502020204030204"/>
              </a:rPr>
              <a:pPr defTabSz="914126">
                <a:defRPr/>
              </a:pPr>
              <a:t>3</a:t>
            </a:fld>
            <a:endParaRPr lang="en-US" dirty="0">
              <a:solidFill>
                <a:srgbClr val="234465"/>
              </a:solidFill>
              <a:latin typeface="Calibri" panose="020F0502020204030204"/>
            </a:endParaRPr>
          </a:p>
        </p:txBody>
      </p:sp>
      <p:sp>
        <p:nvSpPr>
          <p:cNvPr id="9" name="Content Placeholder 2"/>
          <p:cNvSpPr txBox="1">
            <a:spLocks/>
          </p:cNvSpPr>
          <p:nvPr/>
        </p:nvSpPr>
        <p:spPr>
          <a:xfrm>
            <a:off x="172991" y="1348330"/>
            <a:ext cx="11801576" cy="5372288"/>
          </a:xfrm>
          <a:prstGeom prst="rect">
            <a:avLst/>
          </a:prstGeom>
        </p:spPr>
        <p:txBody>
          <a:bodyPr vert="horz" lIns="107972" tIns="35991" rIns="107972" bIns="35991"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indent="0" algn="ctr" defTabSz="1218072">
              <a:buNone/>
              <a:defRPr/>
            </a:pPr>
            <a:endParaRPr lang="bg-BG" sz="3397" b="1" dirty="0">
              <a:solidFill>
                <a:srgbClr val="234465"/>
              </a:solidFill>
              <a:latin typeface="Calibri" panose="020F0502020204030204"/>
            </a:endParaRPr>
          </a:p>
          <a:p>
            <a:pPr marL="0" indent="0" algn="ctr" defTabSz="1218072">
              <a:buNone/>
              <a:defRPr/>
            </a:pPr>
            <a:r>
              <a:rPr lang="en-US" sz="7198" b="1" u="sng" dirty="0">
                <a:solidFill>
                  <a:srgbClr val="FFA000"/>
                </a:solidFill>
                <a:latin typeface="Calibri" panose="020F0502020204030204"/>
              </a:rPr>
              <a:t>sli.do</a:t>
            </a:r>
            <a:r>
              <a:rPr lang="en-US" sz="5998" b="1" dirty="0">
                <a:solidFill>
                  <a:srgbClr val="234465"/>
                </a:solidFill>
                <a:latin typeface="Calibri" panose="020F0502020204030204"/>
              </a:rPr>
              <a:t/>
            </a:r>
            <a:br>
              <a:rPr lang="en-US" sz="5998" b="1" dirty="0">
                <a:solidFill>
                  <a:srgbClr val="234465"/>
                </a:solidFill>
                <a:latin typeface="Calibri" panose="020F0502020204030204"/>
              </a:rPr>
            </a:br>
            <a:r>
              <a:rPr lang="en-US" sz="11497" b="1" dirty="0">
                <a:solidFill>
                  <a:srgbClr val="234465"/>
                </a:solidFill>
                <a:latin typeface="Calibri" panose="020F0502020204030204"/>
              </a:rPr>
              <a:t>#</a:t>
            </a:r>
            <a:r>
              <a:rPr lang="en-US" sz="11497" b="1" noProof="1">
                <a:solidFill>
                  <a:srgbClr val="234465"/>
                </a:solidFill>
                <a:latin typeface="Calibri" panose="020F0502020204030204"/>
              </a:rPr>
              <a:t>fund-csharp</a:t>
            </a:r>
            <a:endParaRPr lang="en-US" sz="3397" noProof="1">
              <a:solidFill>
                <a:srgbClr val="234465"/>
              </a:solidFill>
              <a:latin typeface="Calibri" panose="020F0502020204030204"/>
            </a:endParaRPr>
          </a:p>
        </p:txBody>
      </p:sp>
    </p:spTree>
    <p:extLst>
      <p:ext uri="{BB962C8B-B14F-4D97-AF65-F5344CB8AC3E}">
        <p14:creationId xmlns:p14="http://schemas.microsoft.com/office/powerpoint/2010/main" val="2827455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solidFill>
                  <a:schemeClr val="tx2">
                    <a:lumMod val="75000"/>
                  </a:schemeClr>
                </a:solidFill>
              </a:rPr>
              <a:t>Anonymous methods </a:t>
            </a:r>
            <a:r>
              <a:rPr lang="en-US" dirty="0"/>
              <a:t>allow event handler code to </a:t>
            </a:r>
            <a:r>
              <a:rPr lang="en-US" dirty="0">
                <a:solidFill>
                  <a:schemeClr val="tx2">
                    <a:lumMod val="75000"/>
                  </a:schemeClr>
                </a:solidFill>
              </a:rPr>
              <a:t>be hooked </a:t>
            </a:r>
            <a:br>
              <a:rPr lang="en-US" dirty="0">
                <a:solidFill>
                  <a:schemeClr val="tx2">
                    <a:lumMod val="75000"/>
                  </a:schemeClr>
                </a:solidFill>
              </a:rPr>
            </a:br>
            <a:r>
              <a:rPr lang="en-US" dirty="0">
                <a:solidFill>
                  <a:schemeClr val="tx2">
                    <a:lumMod val="75000"/>
                  </a:schemeClr>
                </a:solidFill>
              </a:rPr>
              <a:t>directly to an event</a:t>
            </a:r>
          </a:p>
          <a:p>
            <a:r>
              <a:rPr lang="en-US" dirty="0">
                <a:solidFill>
                  <a:schemeClr val="tx2">
                    <a:lumMod val="75000"/>
                  </a:schemeClr>
                </a:solidFill>
              </a:rPr>
              <a:t>Anonymous methods </a:t>
            </a:r>
            <a:r>
              <a:rPr lang="en-US" dirty="0"/>
              <a:t>are defined using the </a:t>
            </a:r>
            <a:r>
              <a:rPr lang="en-US" dirty="0">
                <a:solidFill>
                  <a:schemeClr val="tx2">
                    <a:lumMod val="75000"/>
                  </a:schemeClr>
                </a:solidFill>
              </a:rPr>
              <a:t>delegate keyword</a:t>
            </a:r>
          </a:p>
        </p:txBody>
      </p:sp>
      <p:sp>
        <p:nvSpPr>
          <p:cNvPr id="2" name="Title 1"/>
          <p:cNvSpPr>
            <a:spLocks noGrp="1"/>
          </p:cNvSpPr>
          <p:nvPr>
            <p:ph type="title"/>
          </p:nvPr>
        </p:nvSpPr>
        <p:spPr/>
        <p:txBody>
          <a:bodyPr/>
          <a:lstStyle/>
          <a:p>
            <a:r>
              <a:rPr lang="en-US" dirty="0"/>
              <a:t>Anonymous Methods</a:t>
            </a:r>
          </a:p>
        </p:txBody>
      </p:sp>
      <p:sp>
        <p:nvSpPr>
          <p:cNvPr id="4" name="Slide Number Placeholder 3"/>
          <p:cNvSpPr>
            <a:spLocks noGrp="1"/>
          </p:cNvSpPr>
          <p:nvPr>
            <p:ph type="sldNum" sz="quarter" idx="13"/>
          </p:nvPr>
        </p:nvSpPr>
        <p:spPr/>
        <p:txBody>
          <a:bodyPr/>
          <a:lstStyle/>
          <a:p>
            <a:fld id="{58452FF4-89E3-4D1B-9927-2DBDC00E58D7}" type="slidenum">
              <a:rPr lang="en-US" smtClean="0"/>
              <a:pPr/>
              <a:t>30</a:t>
            </a:fld>
            <a:endParaRPr lang="en-US" dirty="0"/>
          </a:p>
        </p:txBody>
      </p:sp>
      <p:sp>
        <p:nvSpPr>
          <p:cNvPr id="9" name="Rectangle 2"/>
          <p:cNvSpPr>
            <a:spLocks noChangeArrowheads="1"/>
          </p:cNvSpPr>
          <p:nvPr/>
        </p:nvSpPr>
        <p:spPr bwMode="auto">
          <a:xfrm>
            <a:off x="776187" y="3124200"/>
            <a:ext cx="8917740" cy="310854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var worker = new Worker();</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worker.WorkPerformed +=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delegate(object sender, WorkPerfEventArgs e)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Console.WriteLine(e.Hours.ToString());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a:t>
            </a:r>
          </a:p>
          <a:p>
            <a:pPr eaLnBrk="0" hangingPunct="0">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//End of anonymous method </a:t>
            </a:r>
          </a:p>
        </p:txBody>
      </p:sp>
    </p:spTree>
    <p:extLst>
      <p:ext uri="{BB962C8B-B14F-4D97-AF65-F5344CB8AC3E}">
        <p14:creationId xmlns:p14="http://schemas.microsoft.com/office/powerpoint/2010/main" val="20136357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UI Mouse Click Event Handler – Example</a:t>
            </a:r>
          </a:p>
        </p:txBody>
      </p:sp>
      <p:sp>
        <p:nvSpPr>
          <p:cNvPr id="6" name="Rectangle 2"/>
          <p:cNvSpPr>
            <a:spLocks noChangeArrowheads="1"/>
          </p:cNvSpPr>
          <p:nvPr/>
        </p:nvSpPr>
        <p:spPr bwMode="auto">
          <a:xfrm>
            <a:off x="531811" y="1295400"/>
            <a:ext cx="11049001" cy="507831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public partial class MainWindow : Window</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public MainWindow()</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this.InitializeComponent();</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this.MouseDown += this.MainWindow_MouseClick;</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private void MainWindow_MouseClick(object sender,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MouseButtonEventArgs e)</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MessageBox.Show(string.Format("Mouse clicked at ({0}, {1})",</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e.MouseDevice.GetPosition(this).X,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e.MouseDevice.GetPosition(this).Y));</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  }</a:t>
            </a:r>
          </a:p>
          <a:p>
            <a:pPr eaLnBrk="0" hangingPunct="0">
              <a:lnSpc>
                <a:spcPct val="90000"/>
              </a:lnSpc>
              <a:spcBef>
                <a:spcPct val="0"/>
              </a:spcBef>
              <a:buClr>
                <a:schemeClr val="accent5">
                  <a:lumMod val="40000"/>
                  <a:lumOff val="60000"/>
                </a:schemeClr>
              </a:buClr>
              <a:buSzPct val="70000"/>
            </a:pPr>
            <a:r>
              <a:rPr lang="en-US" sz="2400" b="1" noProof="1">
                <a:latin typeface="Consolas" pitchFamily="49" charset="0"/>
                <a:cs typeface="Consolas" pitchFamily="49" charset="0"/>
                <a:sym typeface="Wingdings" pitchFamily="2" charset="2"/>
              </a:rPr>
              <a:t>}</a:t>
            </a:r>
            <a:endParaRPr lang="bg-BG" sz="2400" b="1" noProof="1">
              <a:latin typeface="Consolas" pitchFamily="49" charset="0"/>
              <a:cs typeface="Consolas" pitchFamily="49" charset="0"/>
              <a:sym typeface="Wingdings" pitchFamily="2" charset="2"/>
            </a:endParaRPr>
          </a:p>
        </p:txBody>
      </p:sp>
      <p:sp>
        <p:nvSpPr>
          <p:cNvPr id="7" name="AutoShape 23"/>
          <p:cNvSpPr>
            <a:spLocks noChangeArrowheads="1"/>
          </p:cNvSpPr>
          <p:nvPr/>
        </p:nvSpPr>
        <p:spPr bwMode="auto">
          <a:xfrm>
            <a:off x="7999412" y="1828800"/>
            <a:ext cx="3886200" cy="978120"/>
          </a:xfrm>
          <a:prstGeom prst="wedgeRoundRectCallout">
            <a:avLst>
              <a:gd name="adj1" fmla="val 4886"/>
              <a:gd name="adj2" fmla="val 15997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noProof="1">
                <a:solidFill>
                  <a:srgbClr val="FFFFFF"/>
                </a:solidFill>
                <a:effectLst>
                  <a:outerShdw blurRad="38100" dist="38100" dir="2700000" algn="tl">
                    <a:srgbClr val="000000">
                      <a:alpha val="43137"/>
                    </a:srgbClr>
                  </a:outerShdw>
                </a:effectLst>
              </a:rPr>
              <a:t>Receives info about the click as MouseButtonEventArgs</a:t>
            </a:r>
          </a:p>
        </p:txBody>
      </p:sp>
    </p:spTree>
    <p:extLst>
      <p:ext uri="{BB962C8B-B14F-4D97-AF65-F5344CB8AC3E}">
        <p14:creationId xmlns:p14="http://schemas.microsoft.com/office/powerpoint/2010/main" val="3847923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a:t>
            </a:r>
          </a:p>
        </p:txBody>
      </p:sp>
      <p:sp>
        <p:nvSpPr>
          <p:cNvPr id="11" name="Slide Number Placeholder 1"/>
          <p:cNvSpPr>
            <a:spLocks noGrp="1"/>
          </p:cNvSpPr>
          <p:nvPr>
            <p:ph type="sldNum" sz="quarter" idx="13"/>
          </p:nvPr>
        </p:nvSpPr>
        <p:spPr>
          <a:xfrm>
            <a:off x="11504612" y="6468676"/>
            <a:ext cx="428822" cy="196477"/>
          </a:xfrm>
        </p:spPr>
        <p:txBody>
          <a:bodyPr/>
          <a:lstStyle/>
          <a:p>
            <a:fld id="{C014DD1E-5D91-48A3-AD6D-45FBA980D106}" type="slidenum">
              <a:rPr lang="en-US" smtClean="0"/>
              <a:pPr/>
              <a:t>32</a:t>
            </a:fld>
            <a:endParaRPr lang="en-US" dirty="0"/>
          </a:p>
        </p:txBody>
      </p:sp>
      <p:sp>
        <p:nvSpPr>
          <p:cNvPr id="12" name="Rounded Rectangle 11"/>
          <p:cNvSpPr/>
          <p:nvPr/>
        </p:nvSpPr>
        <p:spPr>
          <a:xfrm>
            <a:off x="3110653" y="1981200"/>
            <a:ext cx="5691519" cy="1152092"/>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Wait for events</a:t>
            </a:r>
          </a:p>
        </p:txBody>
      </p:sp>
      <p:sp>
        <p:nvSpPr>
          <p:cNvPr id="13" name="Rounded Rectangle 12"/>
          <p:cNvSpPr/>
          <p:nvPr/>
        </p:nvSpPr>
        <p:spPr>
          <a:xfrm>
            <a:off x="3129666" y="4151143"/>
            <a:ext cx="5691519" cy="1152092"/>
          </a:xfrm>
          <a:prstGeom prst="roundRect">
            <a:avLst/>
          </a:prstGeom>
          <a:solidFill>
            <a:schemeClr val="accent5">
              <a:lumMod val="60000"/>
              <a:lumOff val="40000"/>
              <a:alpha val="31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Handle events</a:t>
            </a:r>
          </a:p>
        </p:txBody>
      </p:sp>
      <p:sp>
        <p:nvSpPr>
          <p:cNvPr id="14" name="Curved Left Arrow 13"/>
          <p:cNvSpPr/>
          <p:nvPr/>
        </p:nvSpPr>
        <p:spPr>
          <a:xfrm>
            <a:off x="8840199" y="2474954"/>
            <a:ext cx="926213" cy="2345543"/>
          </a:xfrm>
          <a:prstGeom prst="curved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Curved Left Arrow 16"/>
          <p:cNvSpPr/>
          <p:nvPr/>
        </p:nvSpPr>
        <p:spPr>
          <a:xfrm rot="10800000">
            <a:off x="2146412" y="2382346"/>
            <a:ext cx="926213" cy="2345543"/>
          </a:xfrm>
          <a:prstGeom prst="curved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40740787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Loop – Simple Example</a:t>
            </a:r>
          </a:p>
        </p:txBody>
      </p:sp>
      <p:sp>
        <p:nvSpPr>
          <p:cNvPr id="11" name="Slide Number Placeholder 1"/>
          <p:cNvSpPr>
            <a:spLocks noGrp="1"/>
          </p:cNvSpPr>
          <p:nvPr>
            <p:ph type="sldNum" sz="quarter" idx="13"/>
          </p:nvPr>
        </p:nvSpPr>
        <p:spPr>
          <a:xfrm>
            <a:off x="11504612" y="6468676"/>
            <a:ext cx="428822" cy="196477"/>
          </a:xfrm>
        </p:spPr>
        <p:txBody>
          <a:bodyPr/>
          <a:lstStyle/>
          <a:p>
            <a:fld id="{C014DD1E-5D91-48A3-AD6D-45FBA980D106}" type="slidenum">
              <a:rPr lang="en-US" smtClean="0"/>
              <a:pPr/>
              <a:t>33</a:t>
            </a:fld>
            <a:endParaRPr lang="en-US" dirty="0"/>
          </a:p>
        </p:txBody>
      </p:sp>
      <p:sp>
        <p:nvSpPr>
          <p:cNvPr id="5" name="Rectangle 2"/>
          <p:cNvSpPr>
            <a:spLocks noChangeArrowheads="1"/>
          </p:cNvSpPr>
          <p:nvPr/>
        </p:nvSpPr>
        <p:spPr bwMode="auto">
          <a:xfrm>
            <a:off x="867568" y="2286000"/>
            <a:ext cx="10453688" cy="28069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while (message != "quit")</a:t>
            </a: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a:t>
            </a: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a:t>
            </a:r>
            <a:r>
              <a:rPr lang="en-US" sz="2800" b="1" i="1" noProof="1">
                <a:solidFill>
                  <a:schemeClr val="accent2"/>
                </a:solidFill>
                <a:latin typeface="Consolas" pitchFamily="49" charset="0"/>
                <a:cs typeface="Consolas" pitchFamily="49" charset="0"/>
                <a:sym typeface="Wingdings" pitchFamily="2" charset="2"/>
              </a:rPr>
              <a:t>// Blocking operation waits for an event from OS</a:t>
            </a: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message = GetMessage();</a:t>
            </a:r>
          </a:p>
          <a:p>
            <a:pPr eaLnBrk="0" hangingPunct="0">
              <a:lnSpc>
                <a:spcPct val="90000"/>
              </a:lnSpc>
              <a:spcBef>
                <a:spcPct val="0"/>
              </a:spcBef>
              <a:buClr>
                <a:schemeClr val="accent5">
                  <a:lumMod val="40000"/>
                  <a:lumOff val="60000"/>
                </a:schemeClr>
              </a:buClr>
              <a:buSzPct val="70000"/>
            </a:pPr>
            <a:endParaRPr lang="en-US" sz="2800" b="1" noProof="1">
              <a:latin typeface="Consolas" pitchFamily="49" charset="0"/>
              <a:cs typeface="Consolas" pitchFamily="49" charset="0"/>
              <a:sym typeface="Wingdings" pitchFamily="2" charset="2"/>
            </a:endParaRP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    ProcessMessage(message);</a:t>
            </a:r>
          </a:p>
          <a:p>
            <a:pPr eaLnBrk="0" hangingPunct="0">
              <a:lnSpc>
                <a:spcPct val="90000"/>
              </a:lnSpc>
              <a:spcBef>
                <a:spcPct val="0"/>
              </a:spcBef>
              <a:buClr>
                <a:schemeClr val="accent5">
                  <a:lumMod val="40000"/>
                  <a:lumOff val="60000"/>
                </a:schemeClr>
              </a:buClr>
              <a:buSzPct val="70000"/>
            </a:pPr>
            <a:r>
              <a:rPr lang="en-US" sz="2800" b="1" noProof="1">
                <a:latin typeface="Consolas" pitchFamily="49" charset="0"/>
                <a:cs typeface="Consolas" pitchFamily="49" charset="0"/>
                <a:sym typeface="Wingdings" pitchFamily="2" charset="2"/>
              </a:rPr>
              <a:t>}</a:t>
            </a:r>
            <a:endParaRPr lang="bg-BG" sz="2800" b="1" noProof="1">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1520110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14949" y="4704825"/>
            <a:ext cx="10958928" cy="768084"/>
          </a:xfrm>
        </p:spPr>
        <p:txBody>
          <a:bodyPr/>
          <a:lstStyle/>
          <a:p>
            <a:r>
              <a:rPr lang="en-GB" dirty="0"/>
              <a:t>Observer</a:t>
            </a:r>
            <a:endParaRPr lang="en-US" dirty="0"/>
          </a:p>
        </p:txBody>
      </p:sp>
      <p:sp>
        <p:nvSpPr>
          <p:cNvPr id="4" name="Text Placeholder 3">
            <a:extLst>
              <a:ext uri="{FF2B5EF4-FFF2-40B4-BE49-F238E27FC236}">
                <a16:creationId xmlns:a16="http://schemas.microsoft.com/office/drawing/2014/main" id="{9ABB0764-A203-44AD-B5A9-2A49E356E147}"/>
              </a:ext>
            </a:extLst>
          </p:cNvPr>
          <p:cNvSpPr>
            <a:spLocks noGrp="1"/>
          </p:cNvSpPr>
          <p:nvPr>
            <p:ph type="body" sz="quarter" idx="11"/>
          </p:nvPr>
        </p:nvSpPr>
        <p:spPr/>
        <p:txBody>
          <a:bodyPr/>
          <a:lstStyle/>
          <a:p>
            <a:r>
              <a:rPr lang="en-US" dirty="0"/>
              <a:t>Handle Events</a:t>
            </a:r>
          </a:p>
        </p:txBody>
      </p:sp>
      <p:pic>
        <p:nvPicPr>
          <p:cNvPr id="21506" name="Picture 2" descr="Image result for observ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2" y="1404756"/>
            <a:ext cx="2336427" cy="233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1965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pPr>
            <a:r>
              <a:rPr lang="en-GB" dirty="0"/>
              <a:t>Define a </a:t>
            </a:r>
            <a:r>
              <a:rPr lang="en-GB" dirty="0">
                <a:solidFill>
                  <a:schemeClr val="tx2">
                    <a:lumMod val="75000"/>
                  </a:schemeClr>
                </a:solidFill>
              </a:rPr>
              <a:t>one-to-many</a:t>
            </a:r>
            <a:r>
              <a:rPr lang="en-GB" dirty="0"/>
              <a:t> relationship</a:t>
            </a:r>
          </a:p>
          <a:p>
            <a:pPr>
              <a:lnSpc>
                <a:spcPct val="100000"/>
              </a:lnSpc>
            </a:pPr>
            <a:r>
              <a:rPr lang="en-GB" dirty="0">
                <a:solidFill>
                  <a:schemeClr val="tx2">
                    <a:lumMod val="75000"/>
                  </a:schemeClr>
                </a:solidFill>
              </a:rPr>
              <a:t>Update observers</a:t>
            </a:r>
            <a:r>
              <a:rPr lang="en-GB" dirty="0"/>
              <a:t> once an event in the subject occurs </a:t>
            </a:r>
            <a:endParaRPr lang="en-US" dirty="0"/>
          </a:p>
        </p:txBody>
      </p:sp>
      <p:sp>
        <p:nvSpPr>
          <p:cNvPr id="2" name="Title 1"/>
          <p:cNvSpPr>
            <a:spLocks noGrp="1"/>
          </p:cNvSpPr>
          <p:nvPr>
            <p:ph type="title"/>
          </p:nvPr>
        </p:nvSpPr>
        <p:spPr/>
        <p:txBody>
          <a:bodyPr>
            <a:normAutofit/>
          </a:bodyPr>
          <a:lstStyle/>
          <a:p>
            <a:r>
              <a:rPr lang="en-US" dirty="0"/>
              <a:t>Observer Design Pattern</a:t>
            </a:r>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6" name="Rectangle 5"/>
          <p:cNvSpPr>
            <a:spLocks noChangeArrowheads="1"/>
          </p:cNvSpPr>
          <p:nvPr/>
        </p:nvSpPr>
        <p:spPr bwMode="auto">
          <a:xfrm>
            <a:off x="760412" y="2590800"/>
            <a:ext cx="9220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Subject subject = new Subject();</a:t>
            </a:r>
          </a:p>
          <a:p>
            <a:pPr eaLnBrk="0" hangingPunct="0">
              <a:buClr>
                <a:schemeClr val="accent5">
                  <a:lumMod val="40000"/>
                  <a:lumOff val="60000"/>
                </a:schemeClr>
              </a:buClr>
              <a:buSzPct val="70000"/>
            </a:pPr>
            <a:r>
              <a:rPr lang="en-GB" sz="2800" b="1" noProof="1">
                <a:latin typeface="Consolas" pitchFamily="49" charset="0"/>
                <a:cs typeface="Consolas" pitchFamily="49" charset="0"/>
              </a:rPr>
              <a:t>subject.addObserver(new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subject.addObserver(new Observer());</a:t>
            </a:r>
          </a:p>
          <a:p>
            <a:pPr eaLnBrk="0" hangingPunct="0">
              <a:buClr>
                <a:schemeClr val="accent5">
                  <a:lumMod val="40000"/>
                  <a:lumOff val="60000"/>
                </a:schemeClr>
              </a:buClr>
              <a:buSzPct val="70000"/>
            </a:pPr>
            <a:endParaRPr lang="en-GB" sz="2800" b="1" noProof="1">
              <a:latin typeface="Consolas" pitchFamily="49" charset="0"/>
              <a:cs typeface="Consolas" pitchFamily="49" charset="0"/>
            </a:endParaRPr>
          </a:p>
          <a:p>
            <a:pPr eaLnBrk="0" hangingPunct="0">
              <a:buClr>
                <a:schemeClr val="accent5">
                  <a:lumMod val="40000"/>
                  <a:lumOff val="60000"/>
                </a:schemeClr>
              </a:buClr>
              <a:buSzPct val="70000"/>
            </a:pPr>
            <a:r>
              <a:rPr lang="en-GB" sz="2800" b="1" i="1" noProof="1">
                <a:solidFill>
                  <a:schemeClr val="accent2"/>
                </a:solidFill>
                <a:latin typeface="Consolas" pitchFamily="49" charset="0"/>
                <a:cs typeface="Consolas" pitchFamily="49" charset="0"/>
              </a:rPr>
              <a:t>//</a:t>
            </a:r>
            <a:r>
              <a:rPr lang="en-GB" sz="2800" b="1" noProof="1">
                <a:latin typeface="Consolas" pitchFamily="49" charset="0"/>
                <a:cs typeface="Consolas" pitchFamily="49" charset="0"/>
              </a:rPr>
              <a:t> </a:t>
            </a:r>
            <a:r>
              <a:rPr lang="en-GB" sz="2800" b="1" i="1" noProof="1">
                <a:solidFill>
                  <a:schemeClr val="accent2"/>
                </a:solidFill>
                <a:latin typeface="Consolas" pitchFamily="49" charset="0"/>
                <a:cs typeface="Consolas" pitchFamily="49" charset="0"/>
              </a:rPr>
              <a:t>observers are notified after a state change</a:t>
            </a:r>
          </a:p>
        </p:txBody>
      </p:sp>
    </p:spTree>
    <p:extLst>
      <p:ext uri="{BB962C8B-B14F-4D97-AF65-F5344CB8AC3E}">
        <p14:creationId xmlns:p14="http://schemas.microsoft.com/office/powerpoint/2010/main" val="26110390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p:cNvSpPr/>
          <p:nvPr/>
        </p:nvSpPr>
        <p:spPr>
          <a:xfrm>
            <a:off x="6640381" y="3280662"/>
            <a:ext cx="2514600" cy="914400"/>
          </a:xfrm>
          <a:prstGeom prst="roundRect">
            <a:avLst>
              <a:gd name="adj" fmla="val 8156"/>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tx1"/>
                </a:solidFill>
                <a:latin typeface="Consolas" panose="020B0609020204030204" pitchFamily="49" charset="0"/>
              </a:rPr>
              <a:t>Observer</a:t>
            </a:r>
          </a:p>
          <a:p>
            <a:r>
              <a:rPr lang="en-GB" sz="2400" b="1" dirty="0">
                <a:solidFill>
                  <a:schemeClr val="tx1"/>
                </a:solidFill>
                <a:latin typeface="Consolas" panose="020B0609020204030204" pitchFamily="49" charset="0"/>
              </a:rPr>
              <a:t>+notify()</a:t>
            </a:r>
          </a:p>
        </p:txBody>
      </p:sp>
      <p:sp>
        <p:nvSpPr>
          <p:cNvPr id="3" name="Content Placeholder 2"/>
          <p:cNvSpPr>
            <a:spLocks noGrp="1"/>
          </p:cNvSpPr>
          <p:nvPr>
            <p:ph type="body" sz="quarter" idx="10"/>
          </p:nvPr>
        </p:nvSpPr>
        <p:spPr/>
        <p:txBody>
          <a:bodyPr>
            <a:noAutofit/>
          </a:bodyPr>
          <a:lstStyle/>
          <a:p>
            <a:r>
              <a:rPr lang="en-US" dirty="0"/>
              <a:t>Subject, Observer</a:t>
            </a:r>
          </a:p>
          <a:p>
            <a:r>
              <a:rPr lang="en-US" dirty="0"/>
              <a:t>ConcreteObserver</a:t>
            </a:r>
          </a:p>
        </p:txBody>
      </p:sp>
      <p:sp>
        <p:nvSpPr>
          <p:cNvPr id="4" name="Title 3"/>
          <p:cNvSpPr>
            <a:spLocks noGrp="1"/>
          </p:cNvSpPr>
          <p:nvPr>
            <p:ph type="title"/>
          </p:nvPr>
        </p:nvSpPr>
        <p:spPr/>
        <p:txBody>
          <a:bodyPr>
            <a:normAutofit/>
          </a:bodyPr>
          <a:lstStyle/>
          <a:p>
            <a:r>
              <a:rPr lang="en-US" dirty="0"/>
              <a:t>Observer – UML</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36</a:t>
            </a:fld>
            <a:endParaRPr lang="en-US" dirty="0"/>
          </a:p>
        </p:txBody>
      </p:sp>
      <p:cxnSp>
        <p:nvCxnSpPr>
          <p:cNvPr id="38" name="Connector: Elbow 37"/>
          <p:cNvCxnSpPr>
            <a:cxnSpLocks/>
            <a:stCxn id="41" idx="0"/>
            <a:endCxn id="22" idx="2"/>
          </p:cNvCxnSpPr>
          <p:nvPr/>
        </p:nvCxnSpPr>
        <p:spPr>
          <a:xfrm rot="5400000" flipH="1" flipV="1">
            <a:off x="6636405" y="3844124"/>
            <a:ext cx="910338" cy="1612214"/>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p:cNvCxnSpPr>
            <a:cxnSpLocks/>
            <a:stCxn id="35" idx="0"/>
            <a:endCxn id="22" idx="2"/>
          </p:cNvCxnSpPr>
          <p:nvPr/>
        </p:nvCxnSpPr>
        <p:spPr>
          <a:xfrm rot="16200000" flipV="1">
            <a:off x="8368668" y="3724075"/>
            <a:ext cx="910338" cy="1852311"/>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3"/>
            <a:endCxn id="22" idx="1"/>
          </p:cNvCxnSpPr>
          <p:nvPr/>
        </p:nvCxnSpPr>
        <p:spPr>
          <a:xfrm>
            <a:off x="5349709" y="3737862"/>
            <a:ext cx="12906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p:cNvSpPr/>
          <p:nvPr/>
        </p:nvSpPr>
        <p:spPr>
          <a:xfrm>
            <a:off x="4759446" y="5105400"/>
            <a:ext cx="3052042" cy="556472"/>
          </a:xfrm>
          <a:prstGeom prst="roundRect">
            <a:avLst>
              <a:gd name="adj" fmla="val 8156"/>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tx1"/>
                </a:solidFill>
                <a:latin typeface="Consolas" panose="020B0609020204030204" pitchFamily="49" charset="0"/>
              </a:rPr>
              <a:t>ConcreteObserver</a:t>
            </a:r>
          </a:p>
        </p:txBody>
      </p:sp>
      <p:sp>
        <p:nvSpPr>
          <p:cNvPr id="35" name="Rectangle: Rounded Corners 34"/>
          <p:cNvSpPr/>
          <p:nvPr/>
        </p:nvSpPr>
        <p:spPr>
          <a:xfrm>
            <a:off x="8223971" y="5105400"/>
            <a:ext cx="3052042" cy="556472"/>
          </a:xfrm>
          <a:prstGeom prst="roundRect">
            <a:avLst>
              <a:gd name="adj" fmla="val 8156"/>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tx1"/>
                </a:solidFill>
                <a:latin typeface="Consolas" panose="020B0609020204030204" pitchFamily="49" charset="0"/>
              </a:rPr>
              <a:t>ConcreteObserver</a:t>
            </a:r>
          </a:p>
        </p:txBody>
      </p:sp>
      <p:grpSp>
        <p:nvGrpSpPr>
          <p:cNvPr id="21" name="Group 20"/>
          <p:cNvGrpSpPr/>
          <p:nvPr/>
        </p:nvGrpSpPr>
        <p:grpSpPr>
          <a:xfrm>
            <a:off x="472909" y="2899662"/>
            <a:ext cx="5099480" cy="1676400"/>
            <a:chOff x="455612" y="2819400"/>
            <a:chExt cx="5099480" cy="1676400"/>
          </a:xfrm>
        </p:grpSpPr>
        <p:sp>
          <p:nvSpPr>
            <p:cNvPr id="26" name="Rectangle: Rounded Corners 25"/>
            <p:cNvSpPr/>
            <p:nvPr/>
          </p:nvSpPr>
          <p:spPr>
            <a:xfrm>
              <a:off x="455612" y="2819400"/>
              <a:ext cx="4876800" cy="1676400"/>
            </a:xfrm>
            <a:prstGeom prst="roundRect">
              <a:avLst>
                <a:gd name="adj" fmla="val 8156"/>
              </a:avLst>
            </a:prstGeom>
            <a:solidFill>
              <a:schemeClr val="accent6">
                <a:lumMod val="75000"/>
                <a:alpha val="25098"/>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dirty="0">
                  <a:solidFill>
                    <a:schemeClr val="tx1"/>
                  </a:solidFill>
                  <a:latin typeface="Consolas" panose="020B0609020204030204" pitchFamily="49" charset="0"/>
                </a:rPr>
                <a:t>Subject</a:t>
              </a:r>
            </a:p>
            <a:p>
              <a:r>
                <a:rPr lang="en-GB" sz="2400" b="1" dirty="0">
                  <a:solidFill>
                    <a:schemeClr val="tx1"/>
                  </a:solidFill>
                  <a:latin typeface="Consolas" panose="020B0609020204030204" pitchFamily="49" charset="0"/>
                </a:rPr>
                <a:t>-ObserverCollection</a:t>
              </a:r>
            </a:p>
            <a:p>
              <a:r>
                <a:rPr lang="en-GB" sz="2400" b="1" dirty="0">
                  <a:solidFill>
                    <a:schemeClr val="tx1"/>
                  </a:solidFill>
                  <a:latin typeface="Consolas" panose="020B0609020204030204" pitchFamily="49" charset="0"/>
                </a:rPr>
                <a:t>+registerObserver(Observer)</a:t>
              </a:r>
            </a:p>
            <a:p>
              <a:r>
                <a:rPr lang="en-GB" sz="2400" b="1" dirty="0">
                  <a:solidFill>
                    <a:schemeClr val="tx1"/>
                  </a:solidFill>
                  <a:latin typeface="Consolas" panose="020B0609020204030204" pitchFamily="49" charset="0"/>
                </a:rPr>
                <a:t>+notifyObservers()</a:t>
              </a:r>
            </a:p>
          </p:txBody>
        </p:sp>
        <p:sp>
          <p:nvSpPr>
            <p:cNvPr id="24" name="Flowchart: Decision 23"/>
            <p:cNvSpPr/>
            <p:nvPr/>
          </p:nvSpPr>
          <p:spPr>
            <a:xfrm>
              <a:off x="5324904" y="3591128"/>
              <a:ext cx="230188" cy="152400"/>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grpSp>
    </p:spTree>
    <p:extLst>
      <p:ext uri="{BB962C8B-B14F-4D97-AF65-F5344CB8AC3E}">
        <p14:creationId xmlns:p14="http://schemas.microsoft.com/office/powerpoint/2010/main" val="26393953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noProof="1"/>
              <a:t>Implement the following: </a:t>
            </a:r>
          </a:p>
          <a:p>
            <a:pPr lvl="1"/>
            <a:r>
              <a:rPr lang="en-US" noProof="1"/>
              <a:t>interface </a:t>
            </a:r>
            <a:r>
              <a:rPr lang="en-US" b="1" noProof="1">
                <a:solidFill>
                  <a:schemeClr val="bg1"/>
                </a:solidFill>
              </a:rPr>
              <a:t>ISubject</a:t>
            </a:r>
          </a:p>
          <a:p>
            <a:pPr lvl="2"/>
            <a:r>
              <a:rPr lang="en-US" noProof="1"/>
              <a:t>void Register(IObserver)</a:t>
            </a:r>
          </a:p>
          <a:p>
            <a:pPr lvl="2"/>
            <a:r>
              <a:rPr lang="en-US" noProof="1"/>
              <a:t>void Unregister(IObserver)</a:t>
            </a:r>
          </a:p>
          <a:p>
            <a:pPr lvl="2"/>
            <a:r>
              <a:rPr lang="en-US" noProof="1"/>
              <a:t>void NotifyObservers()</a:t>
            </a:r>
          </a:p>
          <a:p>
            <a:pPr lvl="1"/>
            <a:r>
              <a:rPr lang="en-US" noProof="1"/>
              <a:t>interface IObserver</a:t>
            </a:r>
          </a:p>
          <a:p>
            <a:pPr lvl="2"/>
            <a:r>
              <a:rPr lang="en-US" noProof="1"/>
              <a:t>Update(int)</a:t>
            </a:r>
          </a:p>
          <a:p>
            <a:pPr lvl="1"/>
            <a:r>
              <a:rPr lang="en-US" noProof="1"/>
              <a:t>If a Target dies, it should send reward to all of its Observers </a:t>
            </a:r>
          </a:p>
        </p:txBody>
      </p:sp>
      <p:sp>
        <p:nvSpPr>
          <p:cNvPr id="4" name="Title 3"/>
          <p:cNvSpPr>
            <a:spLocks noGrp="1"/>
          </p:cNvSpPr>
          <p:nvPr>
            <p:ph type="title"/>
          </p:nvPr>
        </p:nvSpPr>
        <p:spPr/>
        <p:txBody>
          <a:bodyPr/>
          <a:lstStyle/>
          <a:p>
            <a:r>
              <a:rPr lang="en-US"/>
              <a:t>Problem: Observer</a:t>
            </a:r>
            <a:endParaRPr lang="en-US" dirty="0"/>
          </a:p>
        </p:txBody>
      </p:sp>
      <p:sp>
        <p:nvSpPr>
          <p:cNvPr id="2" name="Slide Number Placeholder 1"/>
          <p:cNvSpPr>
            <a:spLocks noGrp="1"/>
          </p:cNvSpPr>
          <p:nvPr>
            <p:ph type="sldNum" sz="quarter" idx="13"/>
          </p:nvPr>
        </p:nvSpPr>
        <p:spPr/>
        <p:txBody>
          <a:bodyPr/>
          <a:lstStyle/>
          <a:p>
            <a:fld id="{C014DD1E-5D91-48A3-AD6D-45FBA980D106}" type="slidenum">
              <a:rPr lang="en-US" smtClean="0"/>
              <a:pPr/>
              <a:t>37</a:t>
            </a:fld>
            <a:endParaRPr lang="en-US" dirty="0"/>
          </a:p>
        </p:txBody>
      </p:sp>
    </p:spTree>
    <p:extLst>
      <p:ext uri="{BB962C8B-B14F-4D97-AF65-F5344CB8AC3E}">
        <p14:creationId xmlns:p14="http://schemas.microsoft.com/office/powerpoint/2010/main" val="4013469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Observer</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38</a:t>
            </a:fld>
            <a:endParaRPr lang="en-US" dirty="0"/>
          </a:p>
        </p:txBody>
      </p:sp>
      <p:sp>
        <p:nvSpPr>
          <p:cNvPr id="20" name="Rectangle 5"/>
          <p:cNvSpPr>
            <a:spLocks noChangeArrowheads="1"/>
          </p:cNvSpPr>
          <p:nvPr/>
        </p:nvSpPr>
        <p:spPr bwMode="auto">
          <a:xfrm>
            <a:off x="2236264" y="1346383"/>
            <a:ext cx="7716296"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public interface Subject</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latin typeface="Consolas" pitchFamily="49" charset="0"/>
                <a:cs typeface="Consolas" pitchFamily="49" charset="0"/>
              </a:rPr>
              <a:t>  void Register(IObserver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  void Unregister(IObserver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  void NotifyObservers();</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endParaRPr lang="en-US" sz="2800" b="1" noProof="1">
              <a:latin typeface="Consolas" pitchFamily="49" charset="0"/>
              <a:cs typeface="Consolas" pitchFamily="49" charset="0"/>
            </a:endParaRPr>
          </a:p>
        </p:txBody>
      </p:sp>
      <p:sp>
        <p:nvSpPr>
          <p:cNvPr id="6" name="Rectangle 5"/>
          <p:cNvSpPr>
            <a:spLocks noChangeArrowheads="1"/>
          </p:cNvSpPr>
          <p:nvPr/>
        </p:nvSpPr>
        <p:spPr bwMode="auto">
          <a:xfrm>
            <a:off x="2202125" y="4387018"/>
            <a:ext cx="7716296"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public interface Target : Subject</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endParaRPr lang="en-US" sz="2800" b="1" noProof="1">
              <a:latin typeface="Consolas" pitchFamily="49" charset="0"/>
              <a:cs typeface="Consolas" pitchFamily="49" charset="0"/>
            </a:endParaRPr>
          </a:p>
        </p:txBody>
      </p:sp>
      <p:sp>
        <p:nvSpPr>
          <p:cNvPr id="7" name="AutoShape 6"/>
          <p:cNvSpPr>
            <a:spLocks noChangeArrowheads="1"/>
          </p:cNvSpPr>
          <p:nvPr/>
        </p:nvSpPr>
        <p:spPr bwMode="auto">
          <a:xfrm>
            <a:off x="6609329" y="5181600"/>
            <a:ext cx="3343231" cy="865853"/>
          </a:xfrm>
          <a:prstGeom prst="wedgeRoundRectCallout">
            <a:avLst>
              <a:gd name="adj1" fmla="val -57211"/>
              <a:gd name="adj2" fmla="val -5417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This is violation of ISP, find a better solution</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18151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Observer</a:t>
            </a:r>
          </a:p>
        </p:txBody>
      </p:sp>
      <p:sp>
        <p:nvSpPr>
          <p:cNvPr id="2" name="Slide Number Placeholder 1"/>
          <p:cNvSpPr>
            <a:spLocks noGrp="1"/>
          </p:cNvSpPr>
          <p:nvPr>
            <p:ph type="sldNum" sz="quarter" idx="13"/>
          </p:nvPr>
        </p:nvSpPr>
        <p:spPr/>
        <p:txBody>
          <a:bodyPr/>
          <a:lstStyle/>
          <a:p>
            <a:fld id="{C014DD1E-5D91-48A3-AD6D-45FBA980D106}" type="slidenum">
              <a:rPr lang="en-US" smtClean="0"/>
              <a:pPr/>
              <a:t>39</a:t>
            </a:fld>
            <a:endParaRPr lang="en-US" dirty="0"/>
          </a:p>
        </p:txBody>
      </p:sp>
      <p:sp>
        <p:nvSpPr>
          <p:cNvPr id="5" name="Rectangle 5"/>
          <p:cNvSpPr>
            <a:spLocks noChangeArrowheads="1"/>
          </p:cNvSpPr>
          <p:nvPr/>
        </p:nvSpPr>
        <p:spPr bwMode="auto">
          <a:xfrm>
            <a:off x="2227850" y="1371600"/>
            <a:ext cx="7733124"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public interface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latin typeface="Consolas" pitchFamily="49" charset="0"/>
                <a:cs typeface="Consolas" pitchFamily="49" charset="0"/>
              </a:rPr>
              <a:t>  void Update(int val);</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endParaRPr lang="en-US" sz="2800" b="1" noProof="1">
              <a:latin typeface="Consolas" pitchFamily="49" charset="0"/>
              <a:cs typeface="Consolas" pitchFamily="49" charset="0"/>
            </a:endParaRPr>
          </a:p>
        </p:txBody>
      </p:sp>
      <p:sp>
        <p:nvSpPr>
          <p:cNvPr id="6" name="Rectangle 5"/>
          <p:cNvSpPr>
            <a:spLocks noChangeArrowheads="1"/>
          </p:cNvSpPr>
          <p:nvPr/>
        </p:nvSpPr>
        <p:spPr bwMode="auto">
          <a:xfrm>
            <a:off x="2227850" y="3687876"/>
            <a:ext cx="7733124"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latin typeface="Consolas" pitchFamily="49" charset="0"/>
                <a:cs typeface="Consolas" pitchFamily="49" charset="0"/>
              </a:rPr>
              <a:t>public class Hero : Attacker, Observer</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p>
          <a:p>
            <a:pPr eaLnBrk="0" hangingPunct="0">
              <a:buClr>
                <a:schemeClr val="accent5">
                  <a:lumMod val="40000"/>
                  <a:lumOff val="60000"/>
                </a:schemeClr>
              </a:buClr>
              <a:buSzPct val="70000"/>
            </a:pPr>
            <a:r>
              <a:rPr lang="en-GB" sz="2800" b="1" noProof="1">
                <a:solidFill>
                  <a:schemeClr val="tx2">
                    <a:lumMod val="90000"/>
                  </a:schemeClr>
                </a:solidFill>
                <a:latin typeface="Consolas" pitchFamily="49" charset="0"/>
                <a:cs typeface="Consolas" pitchFamily="49" charset="0"/>
              </a:rPr>
              <a:t>  </a:t>
            </a:r>
            <a:r>
              <a:rPr lang="en-GB" sz="2800" b="1" i="1" noProof="1">
                <a:solidFill>
                  <a:schemeClr val="accent2"/>
                </a:solidFill>
                <a:latin typeface="Consolas" pitchFamily="49" charset="0"/>
                <a:cs typeface="Consolas" pitchFamily="49" charset="0"/>
              </a:rPr>
              <a:t>// implementation</a:t>
            </a:r>
          </a:p>
          <a:p>
            <a:pPr eaLnBrk="0" hangingPunct="0">
              <a:buClr>
                <a:schemeClr val="accent5">
                  <a:lumMod val="40000"/>
                  <a:lumOff val="60000"/>
                </a:schemeClr>
              </a:buClr>
              <a:buSzPct val="70000"/>
            </a:pPr>
            <a:r>
              <a:rPr lang="en-GB" sz="2800" b="1" noProof="1">
                <a:latin typeface="Consolas" pitchFamily="49" charset="0"/>
                <a:cs typeface="Consolas" pitchFamily="49" charset="0"/>
              </a:rPr>
              <a:t>}</a:t>
            </a:r>
            <a:endParaRPr lang="en-US" sz="2800" b="1" noProof="1">
              <a:latin typeface="Consolas" pitchFamily="49" charset="0"/>
              <a:cs typeface="Consolas" pitchFamily="49" charset="0"/>
            </a:endParaRPr>
          </a:p>
        </p:txBody>
      </p:sp>
    </p:spTree>
    <p:extLst>
      <p:ext uri="{BB962C8B-B14F-4D97-AF65-F5344CB8AC3E}">
        <p14:creationId xmlns:p14="http://schemas.microsoft.com/office/powerpoint/2010/main" val="23073994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7761C1-6EAD-441B-B736-E51BC698C335}"/>
              </a:ext>
            </a:extLst>
          </p:cNvPr>
          <p:cNvSpPr>
            <a:spLocks noGrp="1"/>
          </p:cNvSpPr>
          <p:nvPr>
            <p:ph type="body" sz="quarter" idx="10"/>
          </p:nvPr>
        </p:nvSpPr>
        <p:spPr/>
        <p:txBody>
          <a:bodyPr/>
          <a:lstStyle/>
          <a:p>
            <a:r>
              <a:rPr lang="en-GB" dirty="0"/>
              <a:t>What are Delegates?</a:t>
            </a:r>
          </a:p>
        </p:txBody>
      </p:sp>
      <p:sp>
        <p:nvSpPr>
          <p:cNvPr id="4" name="Text Placeholder 3">
            <a:extLst>
              <a:ext uri="{FF2B5EF4-FFF2-40B4-BE49-F238E27FC236}">
                <a16:creationId xmlns:a16="http://schemas.microsoft.com/office/drawing/2014/main" id="{1FBD7410-8D61-468A-BF60-CA74EEC861D4}"/>
              </a:ext>
            </a:extLst>
          </p:cNvPr>
          <p:cNvSpPr>
            <a:spLocks noGrp="1"/>
          </p:cNvSpPr>
          <p:nvPr>
            <p:ph type="body" sz="quarter" idx="11"/>
          </p:nvPr>
        </p:nvSpPr>
        <p:spPr/>
        <p:txBody>
          <a:bodyPr/>
          <a:lstStyle/>
          <a:p>
            <a:endParaRPr lang="en-GB"/>
          </a:p>
        </p:txBody>
      </p:sp>
      <p:pic>
        <p:nvPicPr>
          <p:cNvPr id="5" name="Picture 4"/>
          <p:cNvPicPr>
            <a:picLocks noChangeAspect="1"/>
          </p:cNvPicPr>
          <p:nvPr/>
        </p:nvPicPr>
        <p:blipFill>
          <a:blip r:embed="rId2"/>
          <a:stretch>
            <a:fillRect/>
          </a:stretch>
        </p:blipFill>
        <p:spPr>
          <a:xfrm>
            <a:off x="2820279" y="762000"/>
            <a:ext cx="6548265" cy="3750429"/>
          </a:xfrm>
          <a:prstGeom prst="roundRect">
            <a:avLst>
              <a:gd name="adj" fmla="val 1160"/>
            </a:avLst>
          </a:prstGeom>
        </p:spPr>
      </p:pic>
    </p:spTree>
    <p:extLst>
      <p:ext uri="{BB962C8B-B14F-4D97-AF65-F5344CB8AC3E}">
        <p14:creationId xmlns:p14="http://schemas.microsoft.com/office/powerpoint/2010/main" val="7177680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Observer</a:t>
            </a:r>
          </a:p>
        </p:txBody>
      </p:sp>
      <p:sp>
        <p:nvSpPr>
          <p:cNvPr id="2" name="Slide Number Placeholder 1"/>
          <p:cNvSpPr>
            <a:spLocks noGrp="1"/>
          </p:cNvSpPr>
          <p:nvPr>
            <p:ph type="sldNum" sz="quarter" idx="13"/>
          </p:nvPr>
        </p:nvSpPr>
        <p:spPr/>
        <p:txBody>
          <a:bodyPr/>
          <a:lstStyle/>
          <a:p>
            <a:fld id="{C014DD1E-5D91-48A3-AD6D-45FBA980D106}" type="slidenum">
              <a:rPr lang="en-US" smtClean="0"/>
              <a:pPr/>
              <a:t>40</a:t>
            </a:fld>
            <a:endParaRPr lang="en-US" dirty="0"/>
          </a:p>
        </p:txBody>
      </p:sp>
      <p:sp>
        <p:nvSpPr>
          <p:cNvPr id="20" name="Rectangle 5"/>
          <p:cNvSpPr>
            <a:spLocks noChangeArrowheads="1"/>
          </p:cNvSpPr>
          <p:nvPr/>
        </p:nvSpPr>
        <p:spPr bwMode="auto">
          <a:xfrm>
            <a:off x="2279388" y="1371600"/>
            <a:ext cx="7630048" cy="48936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400" b="1" noProof="1">
                <a:latin typeface="Consolas" pitchFamily="49" charset="0"/>
                <a:cs typeface="Consolas" pitchFamily="49" charset="0"/>
              </a:rPr>
              <a:t>public void Register(IObserver observer) </a:t>
            </a:r>
          </a:p>
          <a:p>
            <a:pPr eaLnBrk="0" hangingPunct="0">
              <a:buClr>
                <a:schemeClr val="accent5">
                  <a:lumMod val="40000"/>
                  <a:lumOff val="60000"/>
                </a:schemeClr>
              </a:buClr>
              <a:buSzPct val="70000"/>
            </a:pPr>
            <a:r>
              <a:rPr lang="en-GB" sz="2400" b="1" noProof="1">
                <a:latin typeface="Consolas" pitchFamily="49" charset="0"/>
                <a:cs typeface="Consolas" pitchFamily="49" charset="0"/>
              </a:rPr>
              <a:t>  this.observers.Add(observer);</a:t>
            </a:r>
          </a:p>
          <a:p>
            <a:pPr eaLnBrk="0" hangingPunct="0">
              <a:buClr>
                <a:schemeClr val="accent5">
                  <a:lumMod val="40000"/>
                  <a:lumOff val="60000"/>
                </a:schemeClr>
              </a:buClr>
              <a:buSzPct val="70000"/>
            </a:pPr>
            <a:endParaRPr lang="en-GB" sz="2400" b="1" noProof="1">
              <a:latin typeface="Consolas" pitchFamily="49" charset="0"/>
              <a:cs typeface="Consolas" pitchFamily="49" charset="0"/>
            </a:endParaRP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void Unregister(IObserver observer)</a:t>
            </a:r>
          </a:p>
          <a:p>
            <a:pPr eaLnBrk="0" hangingPunct="0">
              <a:buClr>
                <a:schemeClr val="accent5">
                  <a:lumMod val="40000"/>
                  <a:lumOff val="60000"/>
                </a:schemeClr>
              </a:buClr>
              <a:buSzPct val="70000"/>
            </a:pPr>
            <a:r>
              <a:rPr lang="en-GB" sz="2400" b="1" noProof="1">
                <a:latin typeface="Consolas" pitchFamily="49" charset="0"/>
                <a:cs typeface="Consolas" pitchFamily="49" charset="0"/>
              </a:rPr>
              <a:t>  this.observers.Remove(observer);</a:t>
            </a:r>
          </a:p>
          <a:p>
            <a:pPr eaLnBrk="0" hangingPunct="0">
              <a:buClr>
                <a:schemeClr val="accent5">
                  <a:lumMod val="40000"/>
                  <a:lumOff val="60000"/>
                </a:schemeClr>
              </a:buClr>
              <a:buSzPct val="70000"/>
            </a:pPr>
            <a:endParaRPr lang="en-GB" sz="2400" b="1" noProof="1">
              <a:latin typeface="Consolas" pitchFamily="49" charset="0"/>
              <a:cs typeface="Consolas" pitchFamily="49" charset="0"/>
            </a:endParaRPr>
          </a:p>
          <a:p>
            <a:pPr eaLnBrk="0" hangingPunct="0">
              <a:buClr>
                <a:schemeClr val="accent5">
                  <a:lumMod val="40000"/>
                  <a:lumOff val="60000"/>
                </a:schemeClr>
              </a:buClr>
              <a:buSzPct val="70000"/>
            </a:pPr>
            <a:r>
              <a:rPr lang="en-GB" sz="2400" b="1" noProof="1">
                <a:latin typeface="Consolas" pitchFamily="49" charset="0"/>
                <a:cs typeface="Consolas" pitchFamily="49" charset="0"/>
              </a:rPr>
              <a:t>public void NotifyObservers()</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latin typeface="Consolas" pitchFamily="49" charset="0"/>
                <a:cs typeface="Consolas" pitchFamily="49" charset="0"/>
              </a:rPr>
              <a:t>  foreach (IObserver observer in observers)</a:t>
            </a:r>
          </a:p>
          <a:p>
            <a:pPr eaLnBrk="0" hangingPunct="0">
              <a:buClr>
                <a:schemeClr val="accent5">
                  <a:lumMod val="40000"/>
                  <a:lumOff val="60000"/>
                </a:schemeClr>
              </a:buClr>
              <a:buSzPct val="70000"/>
            </a:pPr>
            <a:r>
              <a:rPr lang="en-GB" sz="2400" b="1" noProof="1">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    observer.Update(this.reward);</a:t>
            </a:r>
          </a:p>
          <a:p>
            <a:pPr eaLnBrk="0" hangingPunct="0">
              <a:buClr>
                <a:schemeClr val="accent5">
                  <a:lumMod val="40000"/>
                  <a:lumOff val="60000"/>
                </a:schemeClr>
              </a:buClr>
              <a:buSzPct val="70000"/>
            </a:pPr>
            <a:r>
              <a:rPr lang="en-GB" sz="2400" b="1" noProof="1">
                <a:latin typeface="Consolas" pitchFamily="49" charset="0"/>
                <a:cs typeface="Consolas" pitchFamily="49" charset="0"/>
              </a:rPr>
              <a:t>  }</a:t>
            </a:r>
          </a:p>
          <a:p>
            <a:pPr eaLnBrk="0" hangingPunct="0">
              <a:buClr>
                <a:schemeClr val="accent5">
                  <a:lumMod val="40000"/>
                  <a:lumOff val="60000"/>
                </a:schemeClr>
              </a:buClr>
              <a:buSzPct val="70000"/>
            </a:pPr>
            <a:r>
              <a:rPr lang="en-GB" sz="2400" b="1" noProof="1">
                <a:latin typeface="Consolas" pitchFamily="49" charset="0"/>
                <a:cs typeface="Consolas" pitchFamily="49" charset="0"/>
              </a:rPr>
              <a:t>}</a:t>
            </a:r>
          </a:p>
        </p:txBody>
      </p:sp>
      <p:sp>
        <p:nvSpPr>
          <p:cNvPr id="7" name="AutoShape 6"/>
          <p:cNvSpPr>
            <a:spLocks noChangeArrowheads="1"/>
          </p:cNvSpPr>
          <p:nvPr/>
        </p:nvSpPr>
        <p:spPr bwMode="auto">
          <a:xfrm>
            <a:off x="7923212" y="3377096"/>
            <a:ext cx="3352800" cy="882654"/>
          </a:xfrm>
          <a:prstGeom prst="wedgeRoundRectCallout">
            <a:avLst>
              <a:gd name="adj1" fmla="val -56171"/>
              <a:gd name="adj2" fmla="val -1437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Add methods to Dragon implementation</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24185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498"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41</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892" y="1420274"/>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8">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2639" y="3276681"/>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2931" y="1724211"/>
            <a:ext cx="11811941" cy="5199712"/>
          </a:xfrm>
          <a:prstGeom prst="rect">
            <a:avLst/>
          </a:prstGeom>
        </p:spPr>
        <p:txBody>
          <a:bodyPr vert="horz" lIns="107972" tIns="35991" rIns="107972" bIns="35991"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GB" sz="3599" dirty="0">
                <a:solidFill>
                  <a:schemeClr val="bg2"/>
                </a:solidFill>
              </a:rPr>
              <a:t>A delegate is a specialized class often</a:t>
            </a:r>
            <a:br>
              <a:rPr lang="en-GB" sz="3599" dirty="0">
                <a:solidFill>
                  <a:schemeClr val="bg2"/>
                </a:solidFill>
              </a:rPr>
            </a:br>
            <a:r>
              <a:rPr lang="en-GB" sz="3599" dirty="0">
                <a:solidFill>
                  <a:schemeClr val="bg2"/>
                </a:solidFill>
              </a:rPr>
              <a:t>called a "</a:t>
            </a:r>
            <a:r>
              <a:rPr lang="en-GB" sz="3599" b="1" dirty="0">
                <a:solidFill>
                  <a:schemeClr val="bg1"/>
                </a:solidFill>
              </a:rPr>
              <a:t>Function Pointer</a:t>
            </a:r>
            <a:r>
              <a:rPr lang="en-GB" sz="3599" dirty="0">
                <a:solidFill>
                  <a:schemeClr val="bg2"/>
                </a:solidFill>
              </a:rPr>
              <a:t>"</a:t>
            </a:r>
          </a:p>
          <a:p>
            <a:pPr>
              <a:lnSpc>
                <a:spcPct val="100000"/>
              </a:lnSpc>
            </a:pPr>
            <a:r>
              <a:rPr lang="en-GB" sz="3599" dirty="0">
                <a:solidFill>
                  <a:schemeClr val="bg2"/>
                </a:solidFill>
              </a:rPr>
              <a:t>Events are a way for an object to </a:t>
            </a:r>
            <a:br>
              <a:rPr lang="en-GB" sz="3599" dirty="0">
                <a:solidFill>
                  <a:schemeClr val="bg2"/>
                </a:solidFill>
              </a:rPr>
            </a:br>
            <a:r>
              <a:rPr lang="en-GB" sz="3599" dirty="0">
                <a:solidFill>
                  <a:schemeClr val="bg2"/>
                </a:solidFill>
              </a:rPr>
              <a:t>broadcast that something has happened</a:t>
            </a:r>
          </a:p>
          <a:p>
            <a:pPr lvl="1">
              <a:lnSpc>
                <a:spcPct val="100000"/>
              </a:lnSpc>
            </a:pPr>
            <a:r>
              <a:rPr lang="en-GB" sz="3399" dirty="0">
                <a:solidFill>
                  <a:schemeClr val="bg2"/>
                </a:solidFill>
              </a:rPr>
              <a:t>When an event "happens", </a:t>
            </a:r>
            <a:br>
              <a:rPr lang="en-GB" sz="3399" dirty="0">
                <a:solidFill>
                  <a:schemeClr val="bg2"/>
                </a:solidFill>
              </a:rPr>
            </a:br>
            <a:r>
              <a:rPr lang="en-GB" sz="3399" b="1" dirty="0">
                <a:solidFill>
                  <a:schemeClr val="bg1"/>
                </a:solidFill>
              </a:rPr>
              <a:t>all subscribers are notified</a:t>
            </a:r>
          </a:p>
          <a:p>
            <a:pPr>
              <a:lnSpc>
                <a:spcPct val="100000"/>
              </a:lnSpc>
            </a:pPr>
            <a:r>
              <a:rPr lang="en-GB" sz="3599" dirty="0">
                <a:solidFill>
                  <a:schemeClr val="bg2"/>
                </a:solidFill>
              </a:rPr>
              <a:t>Observer pattern</a:t>
            </a:r>
          </a:p>
        </p:txBody>
      </p:sp>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587" y="6400026"/>
            <a:ext cx="12111057" cy="363443"/>
          </a:xfrm>
        </p:spPr>
        <p:txBody>
          <a:bodyPr>
            <a:normAutofit fontScale="62500" lnSpcReduction="20000"/>
          </a:bodyPr>
          <a:lstStyle/>
          <a:p>
            <a:pPr algn="ctr"/>
            <a:r>
              <a:rPr lang="en-US" dirty="0">
                <a:hlinkClick r:id="rId3"/>
              </a:rPr>
              <a:t>https://softuni.bg/courses/csharp-oop-advanced</a:t>
            </a:r>
            <a:endParaRPr lang="en-US" dirty="0"/>
          </a:p>
        </p:txBody>
      </p:sp>
    </p:spTree>
    <p:extLst>
      <p:ext uri="{BB962C8B-B14F-4D97-AF65-F5344CB8AC3E}">
        <p14:creationId xmlns:p14="http://schemas.microsoft.com/office/powerpoint/2010/main" val="2856839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Diamond Partners</a:t>
            </a:r>
            <a:endParaRPr lang="bg-BG" dirty="0"/>
          </a:p>
        </p:txBody>
      </p:sp>
      <p:pic>
        <p:nvPicPr>
          <p:cNvPr id="29" name="Infragistics">
            <a:hlinkClick r:id="rId3"/>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04" r="-4204"/>
          <a:stretch/>
        </p:blipFill>
        <p:spPr>
          <a:xfrm>
            <a:off x="5454358" y="4535548"/>
            <a:ext cx="5667359" cy="863377"/>
          </a:xfrm>
          <a:prstGeom prst="roundRect">
            <a:avLst/>
          </a:prstGeom>
          <a:solidFill>
            <a:schemeClr val="bg2"/>
          </a:solidFill>
          <a:ln>
            <a:solidFill>
              <a:schemeClr val="tx1"/>
            </a:solidFill>
          </a:ln>
          <a:effectLst>
            <a:softEdge rad="0"/>
          </a:effectLst>
        </p:spPr>
      </p:pic>
      <p:pic>
        <p:nvPicPr>
          <p:cNvPr id="30" name="Indeavr" descr="Ð ÐµÐ·ÑÐ»ÑÐ°Ñ Ñ Ð¸Ð·Ð¾Ð±ÑÐ°Ð¶ÐµÐ½Ð¸Ðµ Ð·Ð° indeavr">
            <a:hlinkClick r:id="rId5"/>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633" t="-16118" r="-14633" b="-8642"/>
          <a:stretch/>
        </p:blipFill>
        <p:spPr bwMode="auto">
          <a:xfrm>
            <a:off x="1067109" y="4535548"/>
            <a:ext cx="3961114" cy="863377"/>
          </a:xfrm>
          <a:prstGeom prst="roundRect">
            <a:avLst/>
          </a:prstGeom>
          <a:solidFill>
            <a:schemeClr val="bg2"/>
          </a:solidFill>
          <a:ln>
            <a:solidFill>
              <a:schemeClr val="tx1"/>
            </a:solidFill>
          </a:ln>
          <a:effectLst/>
          <a:extLst/>
        </p:spPr>
      </p:pic>
      <p:pic>
        <p:nvPicPr>
          <p:cNvPr id="28" name="Codexio">
            <a:hlinkClick r:id="rId7"/>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8589" t="-22282" r="-30138" b="-23831"/>
          <a:stretch/>
        </p:blipFill>
        <p:spPr>
          <a:xfrm>
            <a:off x="9373069" y="5565809"/>
            <a:ext cx="1748647" cy="863377"/>
          </a:xfrm>
          <a:prstGeom prst="roundRect">
            <a:avLst/>
          </a:prstGeom>
          <a:solidFill>
            <a:schemeClr val="bg2"/>
          </a:solidFill>
          <a:ln>
            <a:solidFill>
              <a:schemeClr val="tx1"/>
            </a:solidFill>
          </a:ln>
          <a:effectLst/>
        </p:spPr>
      </p:pic>
      <p:pic>
        <p:nvPicPr>
          <p:cNvPr id="32" name="Liebherr">
            <a:hlinkClick r:id="rId9"/>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226" r="-4226"/>
          <a:stretch/>
        </p:blipFill>
        <p:spPr>
          <a:xfrm>
            <a:off x="1067109" y="5565809"/>
            <a:ext cx="5566114" cy="863377"/>
          </a:xfrm>
          <a:prstGeom prst="roundRect">
            <a:avLst/>
          </a:prstGeom>
          <a:solidFill>
            <a:schemeClr val="bg2"/>
          </a:solidFill>
          <a:ln>
            <a:solidFill>
              <a:schemeClr val="tx1"/>
            </a:solidFill>
          </a:ln>
          <a:effectLst/>
        </p:spPr>
      </p:pic>
      <p:pic>
        <p:nvPicPr>
          <p:cNvPr id="33" name="Aeternity">
            <a:hlinkClick r:id="rId11"/>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391" r="-41391" b="-5190"/>
          <a:stretch/>
        </p:blipFill>
        <p:spPr>
          <a:xfrm>
            <a:off x="7023574" y="5565809"/>
            <a:ext cx="1955353" cy="863377"/>
          </a:xfrm>
          <a:prstGeom prst="roundRect">
            <a:avLst/>
          </a:prstGeom>
          <a:solidFill>
            <a:schemeClr val="bg2"/>
          </a:solidFill>
          <a:ln>
            <a:solidFill>
              <a:schemeClr val="tx1"/>
            </a:solidFill>
          </a:ln>
          <a:effectLst/>
        </p:spPr>
      </p:pic>
      <p:pic>
        <p:nvPicPr>
          <p:cNvPr id="26" name="Netpeak" descr="Ð ÐµÐ·ÑÐ»ÑÐ°Ñ Ñ Ð¸Ð·Ð¾Ð±ÑÐ°Ð¶ÐµÐ½Ð¸Ðµ Ð·Ð° netpeak">
            <a:hlinkClick r:id="rId13"/>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291" t="-11436" r="-7291" b="-11436"/>
          <a:stretch/>
        </p:blipFill>
        <p:spPr bwMode="auto">
          <a:xfrm>
            <a:off x="5329387" y="2475024"/>
            <a:ext cx="5792330" cy="863377"/>
          </a:xfrm>
          <a:prstGeom prst="roundRect">
            <a:avLst/>
          </a:prstGeom>
          <a:solidFill>
            <a:schemeClr val="bg2"/>
          </a:solidFill>
          <a:ln>
            <a:solidFill>
              <a:schemeClr val="tx1"/>
            </a:solidFill>
          </a:ln>
          <a:effectLst/>
          <a:extLst/>
        </p:spPr>
      </p:pic>
      <p:pic>
        <p:nvPicPr>
          <p:cNvPr id="35" name="Sotware Group" descr="Ð ÐµÐ·ÑÐ»ÑÐ°Ñ Ñ Ð¸Ð·Ð¾Ð±ÑÐ°Ð¶ÐµÐ½Ð¸Ðµ Ð·Ð° software group">
            <a:hlinkClick r:id="rId15"/>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2284" r="-9241"/>
          <a:stretch/>
        </p:blipFill>
        <p:spPr bwMode="auto">
          <a:xfrm>
            <a:off x="1067110" y="2475024"/>
            <a:ext cx="3857374" cy="863377"/>
          </a:xfrm>
          <a:prstGeom prst="roundRect">
            <a:avLst/>
          </a:prstGeom>
          <a:solidFill>
            <a:schemeClr val="bg2"/>
          </a:solidFill>
          <a:ln>
            <a:solidFill>
              <a:schemeClr val="tx1"/>
            </a:solidFill>
          </a:ln>
          <a:effectLst/>
          <a:extLst/>
        </p:spPr>
      </p:pic>
      <p:pic>
        <p:nvPicPr>
          <p:cNvPr id="25" name="Telenor">
            <a:hlinkClick r:id="rId17"/>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2003" r="-12003" b="-2307"/>
          <a:stretch/>
        </p:blipFill>
        <p:spPr>
          <a:xfrm>
            <a:off x="8674177" y="1444762"/>
            <a:ext cx="2447538" cy="863377"/>
          </a:xfrm>
          <a:prstGeom prst="roundRect">
            <a:avLst/>
          </a:prstGeom>
          <a:solidFill>
            <a:schemeClr val="bg2"/>
          </a:solidFill>
          <a:ln>
            <a:solidFill>
              <a:schemeClr val="tx1"/>
            </a:solidFill>
          </a:ln>
          <a:effectLst/>
        </p:spPr>
      </p:pic>
      <p:pic>
        <p:nvPicPr>
          <p:cNvPr id="34" name="XS">
            <a:hlinkClick r:id="rId19"/>
          </p:cNvPr>
          <p:cNvPicPr>
            <a:picLocks noChangeAspect="1"/>
          </p:cNvPicPr>
          <p:nvPr/>
        </p:nvPicPr>
        <p:blipFill rotWithShape="1">
          <a:blip r:embed="rId20" cstate="print">
            <a:extLst>
              <a:ext uri="{28A0092B-C50C-407E-A947-70E740481C1C}">
                <a14:useLocalDpi xmlns:a14="http://schemas.microsoft.com/office/drawing/2010/main" val="0"/>
              </a:ext>
            </a:extLst>
          </a:blip>
          <a:srcRect l="-8796" t="-9452" r="-8796" b="-9452"/>
          <a:stretch/>
        </p:blipFill>
        <p:spPr>
          <a:xfrm>
            <a:off x="1067109" y="1444762"/>
            <a:ext cx="4184702" cy="863377"/>
          </a:xfrm>
          <a:prstGeom prst="roundRect">
            <a:avLst/>
          </a:prstGeom>
          <a:solidFill>
            <a:schemeClr val="bg2"/>
          </a:solidFill>
          <a:ln>
            <a:solidFill>
              <a:schemeClr val="tx1"/>
            </a:solidFill>
          </a:ln>
          <a:effectLst/>
        </p:spPr>
      </p:pic>
      <p:pic>
        <p:nvPicPr>
          <p:cNvPr id="36" name="SB Tech">
            <a:hlinkClick r:id="rId21"/>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822" t="6534" r="-689" b="14898"/>
          <a:stretch/>
        </p:blipFill>
        <p:spPr>
          <a:xfrm>
            <a:off x="5606490" y="1444762"/>
            <a:ext cx="2713010" cy="863377"/>
          </a:xfrm>
          <a:prstGeom prst="roundRect">
            <a:avLst/>
          </a:prstGeom>
          <a:solidFill>
            <a:schemeClr val="bg2"/>
          </a:solidFill>
          <a:ln>
            <a:solidFill>
              <a:schemeClr val="tx1"/>
            </a:solidFill>
          </a:ln>
          <a:effectLst/>
        </p:spPr>
      </p:pic>
      <p:pic>
        <p:nvPicPr>
          <p:cNvPr id="27" name="Postbank">
            <a:hlinkClick r:id="rId23"/>
          </p:cNvPr>
          <p:cNvPicPr>
            <a:picLocks noChangeAspect="1"/>
          </p:cNvPicPr>
          <p:nvPr/>
        </p:nvPicPr>
        <p:blipFill rotWithShape="1">
          <a:blip r:embed="rId24" cstate="print">
            <a:extLst>
              <a:ext uri="{28A0092B-C50C-407E-A947-70E740481C1C}">
                <a14:useLocalDpi xmlns:a14="http://schemas.microsoft.com/office/drawing/2010/main" val="0"/>
              </a:ext>
            </a:extLst>
          </a:blip>
          <a:srcRect l="-21826" t="-8951" r="-21826" b="-8951"/>
          <a:stretch/>
        </p:blipFill>
        <p:spPr>
          <a:xfrm>
            <a:off x="5970316" y="3505286"/>
            <a:ext cx="2519002" cy="863377"/>
          </a:xfrm>
          <a:prstGeom prst="roundRect">
            <a:avLst/>
          </a:prstGeom>
          <a:solidFill>
            <a:schemeClr val="bg2"/>
          </a:solidFill>
          <a:ln>
            <a:solidFill>
              <a:schemeClr val="tx1"/>
            </a:solidFill>
          </a:ln>
          <a:effectLst/>
        </p:spPr>
      </p:pic>
      <p:pic>
        <p:nvPicPr>
          <p:cNvPr id="31" name="SuperHosting" descr="Ð ÐµÐ·ÑÐ»ÑÐ°Ñ Ñ Ð¸Ð·Ð¾Ð±ÑÐ°Ð¶ÐµÐ½Ð¸Ðµ Ð·Ð° superhosting png">
            <a:hlinkClick r:id="rId25"/>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4663" t="-10753" r="-34663" b="-10753"/>
          <a:stretch/>
        </p:blipFill>
        <p:spPr bwMode="auto">
          <a:xfrm>
            <a:off x="8852055" y="3505286"/>
            <a:ext cx="2269662" cy="863377"/>
          </a:xfrm>
          <a:prstGeom prst="roundRect">
            <a:avLst/>
          </a:prstGeom>
          <a:solidFill>
            <a:schemeClr val="bg2"/>
          </a:solidFill>
          <a:ln>
            <a:solidFill>
              <a:schemeClr val="tx1"/>
            </a:solidFill>
          </a:ln>
          <a:effectLst/>
          <a:extLst/>
        </p:spPr>
      </p:pic>
      <p:pic>
        <p:nvPicPr>
          <p:cNvPr id="37" name="SmartIT">
            <a:hlinkClick r:id="rId27"/>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4503" t="-16504" r="-14503" b="-16504"/>
          <a:stretch/>
        </p:blipFill>
        <p:spPr>
          <a:xfrm>
            <a:off x="1067110" y="3505286"/>
            <a:ext cx="4540472" cy="863377"/>
          </a:xfrm>
          <a:prstGeom prst="roundRect">
            <a:avLst/>
          </a:prstGeom>
          <a:solidFill>
            <a:schemeClr val="bg2"/>
          </a:solidFill>
          <a:ln>
            <a:solidFill>
              <a:schemeClr val="tx1"/>
            </a:solidFill>
          </a:ln>
          <a:effectLst/>
        </p:spPr>
      </p:pic>
    </p:spTree>
    <p:extLst>
      <p:ext uri="{BB962C8B-B14F-4D97-AF65-F5344CB8AC3E}">
        <p14:creationId xmlns:p14="http://schemas.microsoft.com/office/powerpoint/2010/main" val="4120830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GB" dirty="0"/>
              <a:t>SoftUni Organizational Partners</a:t>
            </a:r>
            <a:endParaRPr lang="bg-BG" dirty="0"/>
          </a:p>
        </p:txBody>
      </p:sp>
      <p:grpSp>
        <p:nvGrpSpPr>
          <p:cNvPr id="7" name="Group 6">
            <a:extLst>
              <a:ext uri="{FF2B5EF4-FFF2-40B4-BE49-F238E27FC236}">
                <a16:creationId xmlns:a16="http://schemas.microsoft.com/office/drawing/2014/main" id="{8F94737B-4698-41F8-AC81-9324F12880B9}"/>
              </a:ext>
            </a:extLst>
          </p:cNvPr>
          <p:cNvGrpSpPr/>
          <p:nvPr/>
        </p:nvGrpSpPr>
        <p:grpSpPr>
          <a:xfrm>
            <a:off x="1980684" y="1710772"/>
            <a:ext cx="8227457" cy="4150197"/>
            <a:chOff x="1492446" y="2067924"/>
            <a:chExt cx="6811766" cy="3436077"/>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953" t="-24485" r="-5953" b="-24485"/>
            <a:stretch/>
          </p:blipFill>
          <p:spPr>
            <a:xfrm>
              <a:off x="1492446" y="2067924"/>
              <a:ext cx="4297166" cy="1439625"/>
            </a:xfrm>
            <a:prstGeom prst="roundRect">
              <a:avLst>
                <a:gd name="adj" fmla="val 8805"/>
              </a:avLst>
            </a:prstGeom>
            <a:solidFill>
              <a:schemeClr val="bg2"/>
            </a:solidFill>
            <a:ln>
              <a:solidFill>
                <a:schemeClr val="tx1"/>
              </a:solidFill>
            </a:ln>
            <a:effectLst/>
          </p:spPr>
        </p:pic>
        <p:pic>
          <p:nvPicPr>
            <p:cNvPr id="4" name="Picture 3">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6654" r="6654"/>
            <a:stretch/>
          </p:blipFill>
          <p:spPr>
            <a:xfrm>
              <a:off x="6341434" y="2067924"/>
              <a:ext cx="1962778" cy="1439625"/>
            </a:xfrm>
            <a:prstGeom prst="roundRect">
              <a:avLst>
                <a:gd name="adj" fmla="val 8806"/>
              </a:avLst>
            </a:prstGeom>
            <a:solidFill>
              <a:schemeClr val="bg2"/>
            </a:solidFill>
            <a:ln>
              <a:solidFill>
                <a:schemeClr val="tx1"/>
              </a:solidFill>
            </a:ln>
            <a:effectLst/>
          </p:spPr>
        </p:pic>
        <p:pic>
          <p:nvPicPr>
            <p:cNvPr id="5" name="Picture 4">
              <a:hlinkClick r:id="rId6"/>
            </p:cNvPr>
            <p:cNvPicPr>
              <a:picLocks noChangeAspect="1"/>
            </p:cNvPicPr>
            <p:nvPr/>
          </p:nvPicPr>
          <p:blipFill rotWithShape="1">
            <a:blip r:embed="rId7" cstate="print">
              <a:extLst>
                <a:ext uri="{28A0092B-C50C-407E-A947-70E740481C1C}">
                  <a14:useLocalDpi xmlns:a14="http://schemas.microsoft.com/office/drawing/2010/main" val="0"/>
                </a:ext>
              </a:extLst>
            </a:blip>
            <a:srcRect l="-3201" t="-3201" r="-3201" b="-3201"/>
            <a:stretch/>
          </p:blipFill>
          <p:spPr>
            <a:xfrm>
              <a:off x="5904002" y="4064376"/>
              <a:ext cx="2400210" cy="1439625"/>
            </a:xfrm>
            <a:prstGeom prst="roundRect">
              <a:avLst>
                <a:gd name="adj" fmla="val 8200"/>
              </a:avLst>
            </a:prstGeom>
            <a:solidFill>
              <a:schemeClr val="bg2"/>
            </a:solidFill>
            <a:ln>
              <a:solidFill>
                <a:schemeClr val="tx1"/>
              </a:solidFill>
            </a:ln>
            <a:effectLst/>
          </p:spPr>
        </p:pic>
        <p:pic>
          <p:nvPicPr>
            <p:cNvPr id="6" name="Picture 5">
              <a:hlinkClick r:id="rId8"/>
            </p:cNvPr>
            <p:cNvPicPr>
              <a:picLocks noChangeAspect="1"/>
            </p:cNvPicPr>
            <p:nvPr/>
          </p:nvPicPr>
          <p:blipFill rotWithShape="1">
            <a:blip r:embed="rId9" cstate="print">
              <a:extLst>
                <a:ext uri="{28A0092B-C50C-407E-A947-70E740481C1C}">
                  <a14:useLocalDpi xmlns:a14="http://schemas.microsoft.com/office/drawing/2010/main" val="0"/>
                </a:ext>
              </a:extLst>
            </a:blip>
            <a:srcRect l="-9305" t="-5874" r="-9305" b="-12736"/>
            <a:stretch/>
          </p:blipFill>
          <p:spPr>
            <a:xfrm>
              <a:off x="1492446" y="4064376"/>
              <a:ext cx="3383118" cy="1439625"/>
            </a:xfrm>
            <a:prstGeom prst="roundRect">
              <a:avLst>
                <a:gd name="adj" fmla="val 10015"/>
              </a:avLst>
            </a:prstGeom>
            <a:solidFill>
              <a:schemeClr val="bg2"/>
            </a:solidFill>
            <a:ln>
              <a:solidFill>
                <a:schemeClr val="tx1"/>
              </a:solidFill>
            </a:ln>
            <a:effectLst/>
          </p:spPr>
        </p:pic>
      </p:grpSp>
    </p:spTree>
    <p:extLst>
      <p:ext uri="{BB962C8B-B14F-4D97-AF65-F5344CB8AC3E}">
        <p14:creationId xmlns:p14="http://schemas.microsoft.com/office/powerpoint/2010/main" val="3707344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198" dirty="0"/>
              <a:t>Software University – High-Quality Education and </a:t>
            </a:r>
            <a:br>
              <a:rPr lang="en-US" sz="3198" dirty="0"/>
            </a:br>
            <a:r>
              <a:rPr lang="en-US" sz="3198" dirty="0"/>
              <a:t>Employment Opportunities </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lvl="1" indent="-380762" defTabSz="1218438">
              <a:lnSpc>
                <a:spcPct val="100000"/>
              </a:lnSpc>
              <a:tabLst>
                <a:tab pos="282405" algn="l"/>
              </a:tabLst>
              <a:defRPr/>
            </a:pPr>
            <a:r>
              <a:rPr lang="en-US" sz="2898" noProof="1">
                <a:solidFill>
                  <a:srgbClr val="234465"/>
                </a:solidFill>
                <a:hlinkClick r:id="rId5"/>
              </a:rPr>
              <a:t>facebook.com/SoftwareUniversity</a:t>
            </a:r>
            <a:endParaRPr lang="en-US" sz="2898" noProof="1">
              <a:solidFill>
                <a:srgbClr val="234465"/>
              </a:solidFill>
            </a:endParaRPr>
          </a:p>
          <a:p>
            <a:pPr>
              <a:lnSpc>
                <a:spcPct val="100000"/>
              </a:lnSpc>
            </a:pPr>
            <a:r>
              <a:rPr lang="en-US" sz="3198" dirty="0"/>
              <a:t>Software University Forums</a:t>
            </a:r>
          </a:p>
          <a:p>
            <a:pPr marL="989981" lvl="1" indent="-380762" defTabSz="1218438">
              <a:lnSpc>
                <a:spcPct val="100000"/>
              </a:lnSpc>
              <a:tabLst>
                <a:tab pos="282405" algn="l"/>
              </a:tabLst>
              <a:defRPr/>
            </a:pPr>
            <a:r>
              <a:rPr lang="en-US" sz="2798" dirty="0">
                <a:hlinkClick r:id="rId6"/>
              </a:rPr>
              <a:t>forum.softuni.bg</a:t>
            </a:r>
            <a:endParaRPr lang="en-US" sz="2798"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5" name="Picture 14">
            <a:hlinkClick r:id="rId7"/>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2395" y="2538346"/>
            <a:ext cx="2122030" cy="529273"/>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0482" y="2057758"/>
            <a:ext cx="3365989" cy="4481790"/>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932395" y="3654314"/>
            <a:ext cx="1118158" cy="11181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32394" y="5359165"/>
            <a:ext cx="1041691" cy="1041691"/>
          </a:xfrm>
          <a:prstGeom prst="rect">
            <a:avLst/>
          </a:prstGeom>
        </p:spPr>
      </p:pic>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1999" dirty="0"/>
          </a:p>
        </p:txBody>
      </p:sp>
      <p:sp>
        <p:nvSpPr>
          <p:cNvPr id="2" name="Title 1"/>
          <p:cNvSpPr>
            <a:spLocks noGrp="1"/>
          </p:cNvSpPr>
          <p:nvPr>
            <p:ph type="title"/>
          </p:nvPr>
        </p:nvSpPr>
        <p:spPr/>
        <p:txBody>
          <a:bodyPr>
            <a:normAutofit/>
          </a:bodyPr>
          <a:lstStyle/>
          <a:p>
            <a:r>
              <a:rPr lang="en-US" dirty="0"/>
              <a:t>License</a:t>
            </a:r>
          </a:p>
        </p:txBody>
      </p:sp>
      <p:sp>
        <p:nvSpPr>
          <p:cNvPr id="4" name="Slide Number Placeholder 3"/>
          <p:cNvSpPr>
            <a:spLocks noGrp="1"/>
          </p:cNvSpPr>
          <p:nvPr>
            <p:ph type="sldNum" sz="quarter" idx="13"/>
          </p:nvPr>
        </p:nvSpPr>
        <p:spPr/>
        <p:txBody>
          <a:bodyPr/>
          <a:lstStyle/>
          <a:p>
            <a:fld id="{C014DD1E-5D91-48A3-AD6D-45FBA980D106}" type="slidenum">
              <a:rPr lang="en-US" smtClean="0"/>
              <a:pPr/>
              <a:t>46</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465" y="3809901"/>
            <a:ext cx="4641124" cy="1623821"/>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Delegate is a C# type that represents a method reference</a:t>
            </a:r>
          </a:p>
          <a:p>
            <a:pPr lvl="1"/>
            <a:r>
              <a:rPr lang="en-US"/>
              <a:t>A data type holding a function (method) as its value</a:t>
            </a:r>
          </a:p>
          <a:p>
            <a:pPr lvl="1"/>
            <a:r>
              <a:rPr lang="en-US"/>
              <a:t>Describes the parameter list and return type (method signature)</a:t>
            </a:r>
          </a:p>
          <a:p>
            <a:r>
              <a:rPr lang="en-US"/>
              <a:t>Delegates are similar to function</a:t>
            </a:r>
            <a:r>
              <a:rPr lang="bg-BG"/>
              <a:t> </a:t>
            </a:r>
            <a:r>
              <a:rPr lang="en-US"/>
              <a:t>pointers in</a:t>
            </a:r>
            <a:r>
              <a:rPr lang="bg-BG"/>
              <a:t> </a:t>
            </a:r>
            <a:r>
              <a:rPr lang="en-US"/>
              <a:t>C</a:t>
            </a:r>
            <a:r>
              <a:rPr lang="bg-BG"/>
              <a:t> </a:t>
            </a:r>
            <a:r>
              <a:rPr lang="en-US"/>
              <a:t>and</a:t>
            </a:r>
            <a:r>
              <a:rPr lang="bg-BG"/>
              <a:t> </a:t>
            </a:r>
            <a:r>
              <a:rPr lang="en-US"/>
              <a:t>C++</a:t>
            </a:r>
          </a:p>
          <a:p>
            <a:r>
              <a:rPr lang="en-US"/>
              <a:t>In JavaScript any variable can hold a function</a:t>
            </a:r>
          </a:p>
          <a:p>
            <a:endParaRPr lang="en-US" dirty="0"/>
          </a:p>
        </p:txBody>
      </p:sp>
      <p:sp>
        <p:nvSpPr>
          <p:cNvPr id="2" name="Title 1"/>
          <p:cNvSpPr>
            <a:spLocks noGrp="1"/>
          </p:cNvSpPr>
          <p:nvPr>
            <p:ph type="title"/>
          </p:nvPr>
        </p:nvSpPr>
        <p:spPr/>
        <p:txBody>
          <a:bodyPr/>
          <a:lstStyle/>
          <a:p>
            <a:r>
              <a:rPr lang="en-US"/>
              <a:t>What are Delegates?</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5</a:t>
            </a:fld>
            <a:endParaRPr lang="en-US" dirty="0"/>
          </a:p>
        </p:txBody>
      </p:sp>
    </p:spTree>
    <p:extLst>
      <p:ext uri="{BB962C8B-B14F-4D97-AF65-F5344CB8AC3E}">
        <p14:creationId xmlns:p14="http://schemas.microsoft.com/office/powerpoint/2010/main" val="31372202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Custom delegates are defined using the </a:t>
            </a:r>
            <a:r>
              <a:rPr lang="en-US" b="1" dirty="0">
                <a:solidFill>
                  <a:schemeClr val="bg1"/>
                </a:solidFill>
              </a:rPr>
              <a:t>delegate</a:t>
            </a:r>
            <a:r>
              <a:rPr lang="en-US" dirty="0"/>
              <a:t> keyword: </a:t>
            </a:r>
          </a:p>
        </p:txBody>
      </p:sp>
      <p:sp>
        <p:nvSpPr>
          <p:cNvPr id="2" name="Title 1"/>
          <p:cNvSpPr>
            <a:spLocks noGrp="1"/>
          </p:cNvSpPr>
          <p:nvPr>
            <p:ph type="title"/>
          </p:nvPr>
        </p:nvSpPr>
        <p:spPr/>
        <p:txBody>
          <a:bodyPr/>
          <a:lstStyle/>
          <a:p>
            <a:r>
              <a:rPr lang="en-US"/>
              <a:t>Creating Delegates </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6</a:t>
            </a:fld>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539591" y="2166583"/>
            <a:ext cx="11106466"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latin typeface="Consolas" pitchFamily="49" charset="0"/>
                <a:cs typeface="Consolas" pitchFamily="49" charset="0"/>
              </a:rPr>
              <a:t>public delegate void WorkPerformedHandler</a:t>
            </a:r>
          </a:p>
          <a:p>
            <a:r>
              <a:rPr lang="en-US" sz="3200" b="1" noProof="1">
                <a:latin typeface="Consolas" pitchFamily="49" charset="0"/>
                <a:cs typeface="Consolas" pitchFamily="49" charset="0"/>
              </a:rPr>
              <a:t>                  (int hours, WorkType workType)</a:t>
            </a:r>
          </a:p>
          <a:p>
            <a:endParaRPr lang="en-US" sz="3200" b="1" noProof="1">
              <a:latin typeface="Consolas" pitchFamily="49" charset="0"/>
              <a:cs typeface="Consolas" pitchFamily="49" charset="0"/>
            </a:endParaRPr>
          </a:p>
          <a:p>
            <a:endParaRPr lang="en-US" sz="3200" b="1" noProof="1">
              <a:latin typeface="Consolas" pitchFamily="49" charset="0"/>
              <a:cs typeface="Consolas" pitchFamily="49" charset="0"/>
            </a:endParaRPr>
          </a:p>
          <a:p>
            <a:endParaRPr lang="en-US" sz="3200" b="1" noProof="1">
              <a:latin typeface="Consolas" pitchFamily="49" charset="0"/>
              <a:cs typeface="Consolas" pitchFamily="49" charset="0"/>
            </a:endParaRPr>
          </a:p>
          <a:p>
            <a:r>
              <a:rPr lang="en-US" sz="3200" b="1" noProof="1">
                <a:latin typeface="Consolas" pitchFamily="49" charset="0"/>
                <a:cs typeface="Consolas" pitchFamily="49" charset="0"/>
              </a:rPr>
              <a:t>public void ManagerWorkPerformed</a:t>
            </a:r>
          </a:p>
          <a:p>
            <a:r>
              <a:rPr lang="en-US" sz="3200" b="1" noProof="1">
                <a:latin typeface="Consolas" pitchFamily="49" charset="0"/>
                <a:cs typeface="Consolas" pitchFamily="49" charset="0"/>
              </a:rPr>
              <a:t>                 (int workHours, WorkType wType) </a:t>
            </a:r>
          </a:p>
        </p:txBody>
      </p:sp>
      <p:sp>
        <p:nvSpPr>
          <p:cNvPr id="9" name="AutoShape 5"/>
          <p:cNvSpPr>
            <a:spLocks noChangeArrowheads="1"/>
          </p:cNvSpPr>
          <p:nvPr/>
        </p:nvSpPr>
        <p:spPr bwMode="auto">
          <a:xfrm>
            <a:off x="7264146" y="3494948"/>
            <a:ext cx="3305176" cy="882699"/>
          </a:xfrm>
          <a:prstGeom prst="wedgeRoundRectCallout">
            <a:avLst>
              <a:gd name="adj1" fmla="val -27292"/>
              <a:gd name="adj2" fmla="val 7003"/>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Must be mimicked by a handler method</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80745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353" y="1196125"/>
            <a:ext cx="11815018" cy="5201066"/>
          </a:xfrm>
        </p:spPr>
        <p:txBody>
          <a:bodyPr/>
          <a:lstStyle/>
          <a:p>
            <a:r>
              <a:rPr lang="en-US"/>
              <a:t>Can reference more </a:t>
            </a:r>
            <a:br>
              <a:rPr lang="en-US"/>
            </a:br>
            <a:r>
              <a:rPr lang="en-US"/>
              <a:t>than one delegate function </a:t>
            </a:r>
          </a:p>
          <a:p>
            <a:r>
              <a:rPr lang="en-US"/>
              <a:t>Tracks delegate references </a:t>
            </a:r>
            <a:br>
              <a:rPr lang="en-US"/>
            </a:br>
            <a:r>
              <a:rPr lang="en-US"/>
              <a:t>using an invocation list </a:t>
            </a:r>
          </a:p>
          <a:p>
            <a:r>
              <a:rPr lang="en-US"/>
              <a:t>Delegates in the list are </a:t>
            </a:r>
            <a:br>
              <a:rPr lang="en-US"/>
            </a:br>
            <a:r>
              <a:rPr lang="en-US"/>
              <a:t>invoked sequentially </a:t>
            </a:r>
            <a:endParaRPr lang="en-US" dirty="0"/>
          </a:p>
        </p:txBody>
      </p:sp>
      <p:sp>
        <p:nvSpPr>
          <p:cNvPr id="2" name="Title 1"/>
          <p:cNvSpPr>
            <a:spLocks noGrp="1"/>
          </p:cNvSpPr>
          <p:nvPr>
            <p:ph type="title"/>
          </p:nvPr>
        </p:nvSpPr>
        <p:spPr/>
        <p:txBody>
          <a:bodyPr/>
          <a:lstStyle/>
          <a:p>
            <a:r>
              <a:rPr lang="en-US"/>
              <a:t>What is a Multicast Delegate? </a:t>
            </a:r>
            <a:endParaRPr lang="en-US" dirty="0"/>
          </a:p>
        </p:txBody>
      </p:sp>
      <p:sp>
        <p:nvSpPr>
          <p:cNvPr id="4" name="Slide Number Placeholder 3"/>
          <p:cNvSpPr>
            <a:spLocks noGrp="1"/>
          </p:cNvSpPr>
          <p:nvPr>
            <p:ph type="sldNum" sz="quarter" idx="13"/>
          </p:nvPr>
        </p:nvSpPr>
        <p:spPr/>
        <p:txBody>
          <a:bodyPr/>
          <a:lstStyle/>
          <a:p>
            <a:fld id="{58452FF4-89E3-4D1B-9927-2DBDC00E58D7}" type="slidenum">
              <a:rPr lang="en-US" smtClean="0"/>
              <a:pPr/>
              <a:t>7</a:t>
            </a:fld>
            <a:endParaRPr lang="en-US" dirty="0"/>
          </a:p>
        </p:txBody>
      </p:sp>
      <p:sp>
        <p:nvSpPr>
          <p:cNvPr id="6" name="Rectangle 5"/>
          <p:cNvSpPr>
            <a:spLocks noChangeArrowheads="1"/>
          </p:cNvSpPr>
          <p:nvPr/>
        </p:nvSpPr>
        <p:spPr bwMode="auto">
          <a:xfrm>
            <a:off x="6450991" y="1384300"/>
            <a:ext cx="4291619" cy="5762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GB" sz="3200" b="1" noProof="1">
                <a:latin typeface="Consolas" pitchFamily="49" charset="0"/>
              </a:rPr>
              <a:t>Delegate</a:t>
            </a:r>
          </a:p>
        </p:txBody>
      </p:sp>
      <p:sp>
        <p:nvSpPr>
          <p:cNvPr id="7" name="Rectangle 6"/>
          <p:cNvSpPr>
            <a:spLocks noChangeArrowheads="1"/>
          </p:cNvSpPr>
          <p:nvPr/>
        </p:nvSpPr>
        <p:spPr bwMode="auto">
          <a:xfrm>
            <a:off x="6450992" y="1960563"/>
            <a:ext cx="4291620" cy="167482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r>
              <a:rPr lang="en-US" sz="3200" b="1" noProof="1">
                <a:latin typeface="Consolas" pitchFamily="49" charset="0"/>
              </a:rPr>
              <a:t>+Method</a:t>
            </a:r>
          </a:p>
          <a:p>
            <a:r>
              <a:rPr lang="en-US" sz="3200" b="1" noProof="1">
                <a:latin typeface="Consolas" pitchFamily="49" charset="0"/>
              </a:rPr>
              <a:t>+Target</a:t>
            </a:r>
          </a:p>
          <a:p>
            <a:r>
              <a:rPr lang="en-US" sz="3200" b="1" noProof="1">
                <a:latin typeface="Consolas" pitchFamily="49" charset="0"/>
              </a:rPr>
              <a:t>-_invocationList</a:t>
            </a:r>
            <a:endParaRPr lang="en-GB" sz="3200" b="1" noProof="1">
              <a:latin typeface="Consolas" pitchFamily="49" charset="0"/>
            </a:endParaRPr>
          </a:p>
        </p:txBody>
      </p:sp>
      <p:sp>
        <p:nvSpPr>
          <p:cNvPr id="8" name="Rectangle 7"/>
          <p:cNvSpPr>
            <a:spLocks noChangeArrowheads="1"/>
          </p:cNvSpPr>
          <p:nvPr/>
        </p:nvSpPr>
        <p:spPr bwMode="auto">
          <a:xfrm>
            <a:off x="6450991" y="4137034"/>
            <a:ext cx="4291620" cy="5762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latin typeface="Consolas" pitchFamily="49" charset="0"/>
              </a:rPr>
              <a:t>MulticastDelegate</a:t>
            </a:r>
          </a:p>
        </p:txBody>
      </p:sp>
      <p:sp>
        <p:nvSpPr>
          <p:cNvPr id="9" name="Rectangle 8"/>
          <p:cNvSpPr>
            <a:spLocks noChangeArrowheads="1"/>
          </p:cNvSpPr>
          <p:nvPr/>
        </p:nvSpPr>
        <p:spPr bwMode="auto">
          <a:xfrm>
            <a:off x="6450990" y="5214938"/>
            <a:ext cx="4291619" cy="5762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3200" b="1" noProof="1">
                <a:latin typeface="Consolas" pitchFamily="49" charset="0"/>
              </a:rPr>
              <a:t>Custom Delegate</a:t>
            </a:r>
          </a:p>
        </p:txBody>
      </p:sp>
      <p:cxnSp>
        <p:nvCxnSpPr>
          <p:cNvPr id="12" name="Straight Arrow Connector 11"/>
          <p:cNvCxnSpPr>
            <a:stCxn id="9" idx="0"/>
            <a:endCxn id="8" idx="2"/>
          </p:cNvCxnSpPr>
          <p:nvPr/>
        </p:nvCxnSpPr>
        <p:spPr>
          <a:xfrm flipV="1">
            <a:off x="8596800" y="4721809"/>
            <a:ext cx="1" cy="4931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579970" y="3616594"/>
            <a:ext cx="1" cy="5016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9065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ffectLst>
                  <a:outerShdw blurRad="50800" dist="38100" algn="tr" rotWithShape="0">
                    <a:prstClr val="black">
                      <a:alpha val="40000"/>
                    </a:prstClr>
                  </a:outerShdw>
                </a:effectLst>
              </a:rPr>
              <a:t>Creating a Delegate Instance </a:t>
            </a:r>
            <a:endParaRPr lang="en-US" dirty="0"/>
          </a:p>
        </p:txBody>
      </p:sp>
      <p:sp>
        <p:nvSpPr>
          <p:cNvPr id="4" name="Slide Number Placeholder 3"/>
          <p:cNvSpPr>
            <a:spLocks noGrp="1"/>
          </p:cNvSpPr>
          <p:nvPr>
            <p:ph type="sldNum" sz="quarter" idx="13"/>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608012" y="1447800"/>
            <a:ext cx="11106466" cy="48320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cs typeface="Consolas" pitchFamily="49" charset="0"/>
              </a:rPr>
              <a:t>public delegate void WorkPerformedHandler</a:t>
            </a:r>
          </a:p>
          <a:p>
            <a:r>
              <a:rPr lang="en-US" sz="2800" b="1" noProof="1">
                <a:latin typeface="Consolas" pitchFamily="49" charset="0"/>
                <a:cs typeface="Consolas" pitchFamily="49" charset="0"/>
              </a:rPr>
              <a:t>                        (int hours, WorkType workType);</a:t>
            </a:r>
          </a:p>
          <a:p>
            <a:endParaRPr lang="en-US" sz="2800" b="1" noProof="1">
              <a:latin typeface="Consolas" pitchFamily="49" charset="0"/>
              <a:cs typeface="Consolas" pitchFamily="49" charset="0"/>
            </a:endParaRPr>
          </a:p>
          <a:p>
            <a:r>
              <a:rPr lang="en-US" sz="2800" b="1" noProof="1">
                <a:latin typeface="Consolas" pitchFamily="49" charset="0"/>
                <a:cs typeface="Consolas" pitchFamily="49" charset="0"/>
              </a:rPr>
              <a:t>WorkPerformedHandler dele = </a:t>
            </a:r>
          </a:p>
          <a:p>
            <a:r>
              <a:rPr lang="en-US" sz="2800" b="1" noProof="1">
                <a:latin typeface="Consolas" pitchFamily="49" charset="0"/>
                <a:cs typeface="Consolas" pitchFamily="49" charset="0"/>
              </a:rPr>
              <a:t>               new WorkPerformedHandler(WorkPerformed);</a:t>
            </a:r>
          </a:p>
          <a:p>
            <a:endParaRPr lang="en-US" sz="2800" b="1" noProof="1">
              <a:latin typeface="Consolas" pitchFamily="49" charset="0"/>
              <a:cs typeface="Consolas" pitchFamily="49" charset="0"/>
            </a:endParaRPr>
          </a:p>
          <a:p>
            <a:r>
              <a:rPr lang="en-US" sz="2800" b="1" noProof="1">
                <a:latin typeface="Consolas" pitchFamily="49" charset="0"/>
                <a:cs typeface="Consolas" pitchFamily="49" charset="0"/>
              </a:rPr>
              <a:t>static void WorkPerformed(int hours, WorkType workType)</a:t>
            </a:r>
          </a:p>
          <a:p>
            <a:r>
              <a:rPr lang="en-US" sz="2800" b="1" noProof="1">
                <a:latin typeface="Consolas" pitchFamily="49" charset="0"/>
                <a:cs typeface="Consolas" pitchFamily="49" charset="0"/>
              </a:rPr>
              <a:t>{</a:t>
            </a:r>
          </a:p>
          <a:p>
            <a:r>
              <a:rPr lang="en-US" sz="2800" b="1" noProof="1">
                <a:latin typeface="Consolas" pitchFamily="49" charset="0"/>
                <a:cs typeface="Consolas" pitchFamily="49" charset="0"/>
              </a:rPr>
              <a:t>  Console.WriteLine("WorkPerformed called " + </a:t>
            </a:r>
          </a:p>
          <a:p>
            <a:r>
              <a:rPr lang="en-US" sz="2800" b="1" noProof="1">
                <a:latin typeface="Consolas" pitchFamily="49" charset="0"/>
                <a:cs typeface="Consolas" pitchFamily="49" charset="0"/>
              </a:rPr>
              <a:t>                                     hours.ToString());</a:t>
            </a:r>
          </a:p>
          <a:p>
            <a:r>
              <a:rPr lang="en-US" sz="2800" b="1" noProof="1">
                <a:latin typeface="Consolas" pitchFamily="49" charset="0"/>
                <a:cs typeface="Consolas" pitchFamily="49" charset="0"/>
              </a:rPr>
              <a:t>}</a:t>
            </a:r>
          </a:p>
        </p:txBody>
      </p:sp>
      <p:sp>
        <p:nvSpPr>
          <p:cNvPr id="10" name="AutoShape 6"/>
          <p:cNvSpPr>
            <a:spLocks noChangeArrowheads="1"/>
          </p:cNvSpPr>
          <p:nvPr/>
        </p:nvSpPr>
        <p:spPr bwMode="auto">
          <a:xfrm>
            <a:off x="2432450" y="2102201"/>
            <a:ext cx="1384066" cy="596198"/>
          </a:xfrm>
          <a:prstGeom prst="wedgeRoundRectCallout">
            <a:avLst>
              <a:gd name="adj1" fmla="val -66009"/>
              <a:gd name="adj2" fmla="val -5138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Delegate</a:t>
            </a:r>
            <a:endParaRPr lang="bg-BG" sz="2400" b="1" dirty="0">
              <a:solidFill>
                <a:srgbClr val="FFFFFF"/>
              </a:solidFill>
              <a:effectLst>
                <a:outerShdw blurRad="38100" dist="38100" dir="2700000" algn="tl">
                  <a:srgbClr val="000000">
                    <a:alpha val="43137"/>
                  </a:srgbClr>
                </a:outerShdw>
              </a:effectLst>
            </a:endParaRPr>
          </a:p>
        </p:txBody>
      </p:sp>
      <p:sp>
        <p:nvSpPr>
          <p:cNvPr id="11" name="AutoShape 6"/>
          <p:cNvSpPr>
            <a:spLocks noChangeArrowheads="1"/>
          </p:cNvSpPr>
          <p:nvPr/>
        </p:nvSpPr>
        <p:spPr bwMode="auto">
          <a:xfrm>
            <a:off x="1979612" y="3352800"/>
            <a:ext cx="1375962" cy="596198"/>
          </a:xfrm>
          <a:prstGeom prst="wedgeRoundRectCallout">
            <a:avLst>
              <a:gd name="adj1" fmla="val -65458"/>
              <a:gd name="adj2" fmla="val -49864"/>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Instance</a:t>
            </a:r>
            <a:endParaRPr lang="bg-BG" sz="2400" b="1" dirty="0">
              <a:solidFill>
                <a:srgbClr val="FFFFFF"/>
              </a:solidFill>
              <a:effectLst>
                <a:outerShdw blurRad="38100" dist="38100" dir="2700000" algn="tl">
                  <a:srgbClr val="000000">
                    <a:alpha val="43137"/>
                  </a:srgbClr>
                </a:outerShdw>
              </a:effectLst>
            </a:endParaRPr>
          </a:p>
        </p:txBody>
      </p:sp>
      <p:sp>
        <p:nvSpPr>
          <p:cNvPr id="12" name="AutoShape 6"/>
          <p:cNvSpPr>
            <a:spLocks noChangeArrowheads="1"/>
          </p:cNvSpPr>
          <p:nvPr/>
        </p:nvSpPr>
        <p:spPr bwMode="auto">
          <a:xfrm>
            <a:off x="5256212" y="4495800"/>
            <a:ext cx="1524000" cy="457200"/>
          </a:xfrm>
          <a:prstGeom prst="wedgeRoundRectCallout">
            <a:avLst>
              <a:gd name="adj1" fmla="val -79717"/>
              <a:gd name="adj2" fmla="val -44186"/>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Handler</a:t>
            </a:r>
            <a:endParaRPr lang="bg-BG" sz="24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62944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en-US" dirty="0"/>
              <a:t>Lambda expressions can be assigned to any delegate</a:t>
            </a:r>
          </a:p>
        </p:txBody>
      </p:sp>
      <p:sp>
        <p:nvSpPr>
          <p:cNvPr id="2" name="Title 1"/>
          <p:cNvSpPr>
            <a:spLocks noGrp="1"/>
          </p:cNvSpPr>
          <p:nvPr>
            <p:ph type="title"/>
          </p:nvPr>
        </p:nvSpPr>
        <p:spPr/>
        <p:txBody>
          <a:bodyPr/>
          <a:lstStyle/>
          <a:p>
            <a:r>
              <a:rPr lang="en-US" dirty="0"/>
              <a:t>Assigning a Lambda to a Delegate</a:t>
            </a:r>
          </a:p>
        </p:txBody>
      </p:sp>
      <p:sp>
        <p:nvSpPr>
          <p:cNvPr id="4" name="Slide Number Placeholder 3"/>
          <p:cNvSpPr>
            <a:spLocks noGrp="1"/>
          </p:cNvSpPr>
          <p:nvPr>
            <p:ph type="sldNum" sz="quarter" idx="13"/>
          </p:nvPr>
        </p:nvSpPr>
        <p:spPr/>
        <p:txBody>
          <a:bodyPr/>
          <a:lstStyle/>
          <a:p>
            <a:fld id="{58452FF4-89E3-4D1B-9927-2DBDC00E58D7}" type="slidenum">
              <a:rPr lang="en-US" smtClean="0"/>
              <a:pPr/>
              <a:t>9</a:t>
            </a:fld>
            <a:endParaRPr lang="en-US" dirty="0"/>
          </a:p>
        </p:txBody>
      </p:sp>
      <p:sp>
        <p:nvSpPr>
          <p:cNvPr id="6" name="Rectangle 5">
            <a:extLst>
              <a:ext uri="{FF2B5EF4-FFF2-40B4-BE49-F238E27FC236}">
                <a16:creationId xmlns:a16="http://schemas.microsoft.com/office/drawing/2014/main" id="{AD1FF434-57C8-4197-BD51-E911190890AD}"/>
              </a:ext>
            </a:extLst>
          </p:cNvPr>
          <p:cNvSpPr>
            <a:spLocks noChangeArrowheads="1"/>
          </p:cNvSpPr>
          <p:nvPr/>
        </p:nvSpPr>
        <p:spPr bwMode="auto">
          <a:xfrm>
            <a:off x="760412" y="1905000"/>
            <a:ext cx="9220200"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US" sz="2800" b="1" noProof="1">
                <a:latin typeface="Consolas" pitchFamily="49" charset="0"/>
                <a:cs typeface="Consolas" pitchFamily="49" charset="0"/>
              </a:rPr>
              <a:t>public delegate int AddDelegate(int a, int b);</a:t>
            </a:r>
          </a:p>
          <a:p>
            <a:endParaRPr lang="en-US" sz="2800" b="1" noProof="1">
              <a:latin typeface="Consolas" pitchFamily="49" charset="0"/>
              <a:cs typeface="Consolas" pitchFamily="49" charset="0"/>
            </a:endParaRPr>
          </a:p>
          <a:p>
            <a:r>
              <a:rPr lang="en-US" sz="2800" b="1" noProof="1">
                <a:latin typeface="Consolas" pitchFamily="49" charset="0"/>
                <a:cs typeface="Consolas" pitchFamily="49" charset="0"/>
              </a:rPr>
              <a:t>public static void Main()</a:t>
            </a:r>
          </a:p>
          <a:p>
            <a:r>
              <a:rPr lang="en-US" sz="2800" b="1" noProof="1">
                <a:latin typeface="Consolas" pitchFamily="49" charset="0"/>
                <a:cs typeface="Consolas" pitchFamily="49" charset="0"/>
              </a:rPr>
              <a:t>{         </a:t>
            </a:r>
          </a:p>
          <a:p>
            <a:r>
              <a:rPr lang="en-US" sz="2800" b="1" noProof="1">
                <a:latin typeface="Consolas" pitchFamily="49" charset="0"/>
                <a:cs typeface="Consolas" pitchFamily="49" charset="0"/>
              </a:rPr>
              <a:t>  AddDelegate ab = (a, b) =&gt; a + b;</a:t>
            </a:r>
          </a:p>
          <a:p>
            <a:r>
              <a:rPr lang="en-US" sz="2800" b="1" noProof="1">
                <a:latin typeface="Consolas" pitchFamily="49" charset="0"/>
                <a:cs typeface="Consolas" pitchFamily="49" charset="0"/>
              </a:rPr>
              <a:t>  int result = ab(1, 1);</a:t>
            </a:r>
          </a:p>
          <a:p>
            <a:r>
              <a:rPr lang="en-US" sz="2800" b="1" noProof="1">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//result = 2</a:t>
            </a:r>
          </a:p>
          <a:p>
            <a:r>
              <a:rPr lang="en-US" sz="2800" b="1" noProof="1">
                <a:latin typeface="Consolas" pitchFamily="49" charset="0"/>
                <a:cs typeface="Consolas" pitchFamily="49" charset="0"/>
              </a:rPr>
              <a:t>} </a:t>
            </a:r>
          </a:p>
        </p:txBody>
      </p:sp>
    </p:spTree>
    <p:extLst>
      <p:ext uri="{BB962C8B-B14F-4D97-AF65-F5344CB8AC3E}">
        <p14:creationId xmlns:p14="http://schemas.microsoft.com/office/powerpoint/2010/main" val="3492528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SoftUni-PowerPoint-Template</Template>
  <TotalTime>11259</TotalTime>
  <Words>2631</Words>
  <Application>Microsoft Office PowerPoint</Application>
  <PresentationFormat>Custom</PresentationFormat>
  <Paragraphs>584</Paragraphs>
  <Slides>46</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맑은 고딕</vt:lpstr>
      <vt:lpstr>Arial</vt:lpstr>
      <vt:lpstr>Calibri</vt:lpstr>
      <vt:lpstr>Consolas</vt:lpstr>
      <vt:lpstr>Wingdings</vt:lpstr>
      <vt:lpstr>Wingdings 2</vt:lpstr>
      <vt:lpstr>1_SoftUni3_1</vt:lpstr>
      <vt:lpstr>Object Communication and Events</vt:lpstr>
      <vt:lpstr>Table of Contents</vt:lpstr>
      <vt:lpstr>Questions</vt:lpstr>
      <vt:lpstr>PowerPoint Presentation</vt:lpstr>
      <vt:lpstr>What are Delegates?</vt:lpstr>
      <vt:lpstr>Creating Delegates </vt:lpstr>
      <vt:lpstr>What is a Multicast Delegate? </vt:lpstr>
      <vt:lpstr>Creating a Delegate Instance </vt:lpstr>
      <vt:lpstr>Assigning a Lambda to a Delegate</vt:lpstr>
      <vt:lpstr>Delegate Operations</vt:lpstr>
      <vt:lpstr>Delegates Constraints</vt:lpstr>
      <vt:lpstr>Delegates Example</vt:lpstr>
      <vt:lpstr>PowerPoint Presentation</vt:lpstr>
      <vt:lpstr>What are Events?</vt:lpstr>
      <vt:lpstr>What are Events?</vt:lpstr>
      <vt:lpstr>What is a Delegate?</vt:lpstr>
      <vt:lpstr>What is an EventHandler?</vt:lpstr>
      <vt:lpstr>Events</vt:lpstr>
      <vt:lpstr>Defining an Event </vt:lpstr>
      <vt:lpstr>Raising an Event </vt:lpstr>
      <vt:lpstr>Events vs. Delegates</vt:lpstr>
      <vt:lpstr>Exposing and Raising Events</vt:lpstr>
      <vt:lpstr>Exposing and Raising Events (2)</vt:lpstr>
      <vt:lpstr>Custom Events: Convention</vt:lpstr>
      <vt:lpstr>Custom Events: Convention (2)</vt:lpstr>
      <vt:lpstr>Custom Events: Convention (3)</vt:lpstr>
      <vt:lpstr>EventArgs</vt:lpstr>
      <vt:lpstr>Deriving from the EventArgs Class </vt:lpstr>
      <vt:lpstr>Defining and Attaching Event Handlers </vt:lpstr>
      <vt:lpstr>Anonymous Methods</vt:lpstr>
      <vt:lpstr>UI Mouse Click Event Handler – Example</vt:lpstr>
      <vt:lpstr>Event Loop</vt:lpstr>
      <vt:lpstr>Event Loop – Simple Example</vt:lpstr>
      <vt:lpstr>PowerPoint Presentation</vt:lpstr>
      <vt:lpstr>Observer Design Pattern</vt:lpstr>
      <vt:lpstr>Observer – UML</vt:lpstr>
      <vt:lpstr>Problem: Observer</vt:lpstr>
      <vt:lpstr>Solution: Observer</vt:lpstr>
      <vt:lpstr>Solution: Observer</vt:lpstr>
      <vt:lpstr>Solution: Observer</vt:lpstr>
      <vt:lpstr>Summary</vt:lpstr>
      <vt:lpstr>PowerPoint Presentation</vt:lpstr>
      <vt:lpstr>SoftUni Diamond Partners</vt:lpstr>
      <vt:lpstr>SoftUni Organizational Partners</vt:lpstr>
      <vt:lpstr>Trainings @ Software University (SoftUni)</vt:lpstr>
      <vt:lpstr>License</vt:lpstr>
    </vt:vector>
  </TitlesOfParts>
  <Manager/>
  <Company>Software University (SoftUni)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Communication and Events</dc:title>
  <dc:subject>C# OOP – Practical Training Course @ SoftUni</dc:subject>
  <dc:creator>Software University Foundation</dc:creator>
  <cp:keywords>C# OOP, C#, OOP, Software University, SoftUni, programming, coding, software development, education, training, course</cp:keywords>
  <dc:description>C# OOP course @ SoftUni – https://softuni.bg/trainings/2244/csharp-oop-february-2019</dc:description>
  <cp:lastModifiedBy>Galin</cp:lastModifiedBy>
  <cp:revision>351</cp:revision>
  <dcterms:created xsi:type="dcterms:W3CDTF">2014-01-02T17:00:34Z</dcterms:created>
  <dcterms:modified xsi:type="dcterms:W3CDTF">2019-04-04T07:55:41Z</dcterms:modified>
  <cp:category>programming, education, software engineering, 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